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0" r:id="rId1"/>
  </p:sldMasterIdLst>
  <p:notesMasterIdLst>
    <p:notesMasterId r:id="rId36"/>
  </p:notesMasterIdLst>
  <p:sldIdLst>
    <p:sldId id="315" r:id="rId2"/>
    <p:sldId id="340" r:id="rId3"/>
    <p:sldId id="380" r:id="rId4"/>
    <p:sldId id="589" r:id="rId5"/>
    <p:sldId id="615" r:id="rId6"/>
    <p:sldId id="616" r:id="rId7"/>
    <p:sldId id="617" r:id="rId8"/>
    <p:sldId id="618" r:id="rId9"/>
    <p:sldId id="622" r:id="rId10"/>
    <p:sldId id="634" r:id="rId11"/>
    <p:sldId id="591" r:id="rId12"/>
    <p:sldId id="592" r:id="rId13"/>
    <p:sldId id="593" r:id="rId14"/>
    <p:sldId id="598" r:id="rId15"/>
    <p:sldId id="599" r:id="rId16"/>
    <p:sldId id="635" r:id="rId17"/>
    <p:sldId id="604" r:id="rId18"/>
    <p:sldId id="605" r:id="rId19"/>
    <p:sldId id="606" r:id="rId20"/>
    <p:sldId id="608" r:id="rId21"/>
    <p:sldId id="607" r:id="rId22"/>
    <p:sldId id="624" r:id="rId23"/>
    <p:sldId id="625" r:id="rId24"/>
    <p:sldId id="603" r:id="rId25"/>
    <p:sldId id="611" r:id="rId26"/>
    <p:sldId id="612" r:id="rId27"/>
    <p:sldId id="627" r:id="rId28"/>
    <p:sldId id="630" r:id="rId29"/>
    <p:sldId id="631" r:id="rId30"/>
    <p:sldId id="609" r:id="rId31"/>
    <p:sldId id="633" r:id="rId32"/>
    <p:sldId id="610" r:id="rId33"/>
    <p:sldId id="519" r:id="rId34"/>
    <p:sldId id="520" r:id="rId35"/>
  </p:sldIdLst>
  <p:sldSz cx="9144000" cy="5143500" type="screen16x9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mone Lusenti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2060"/>
    <a:srgbClr val="95B5ED"/>
    <a:srgbClr val="0070C0"/>
    <a:srgbClr val="000000"/>
    <a:srgbClr val="3D050F"/>
    <a:srgbClr val="8E4B37"/>
    <a:srgbClr val="470001"/>
    <a:srgbClr val="B52027"/>
    <a:srgbClr val="FF0000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014"/>
    <p:restoredTop sz="84663" autoAdjust="0"/>
  </p:normalViewPr>
  <p:slideViewPr>
    <p:cSldViewPr snapToGrid="0" snapToObjects="1">
      <p:cViewPr varScale="1">
        <p:scale>
          <a:sx n="126" d="100"/>
          <a:sy n="126" d="100"/>
        </p:scale>
        <p:origin x="528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6985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27050" marR="0" lvl="1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84250" marR="0" lvl="2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41450" marR="0" lvl="3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98650" marR="0" lvl="4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355850" marR="0" lvl="5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813050" marR="0" lvl="6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70250" marR="0" lvl="7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727450" marR="0" lvl="8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364975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254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Because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self-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administered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mindfulness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interventions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are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virtually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accessible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anyone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with an internet connection,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important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understand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whether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they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function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well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Despite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some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studies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yielding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positive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results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on self-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administered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mindfulness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interventions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on self-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reported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stress, and a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recent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meta-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analysis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pointing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in the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same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direction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. the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evidence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still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unclear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. 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other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studies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reported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less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positive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outcomes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namely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that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a self-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guided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mindfulness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training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was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effective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in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decreasing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levels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stress and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anxiety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for a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group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meditators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compared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a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waitlist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control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group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Additionally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mindfulness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interventions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have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times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been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linked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or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resulted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in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adverse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effects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such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depersonalization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psychotic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episodes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also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meta-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analysis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conducted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after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applying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publication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bias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techniques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showed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no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evidence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for SAM in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reducing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stress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compared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a control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condition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99671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18649341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To </a:t>
            </a:r>
            <a:r>
              <a:rPr lang="it-IT" dirty="0" err="1"/>
              <a:t>have</a:t>
            </a:r>
            <a:r>
              <a:rPr lang="it-IT" dirty="0"/>
              <a:t> a list of </a:t>
            </a:r>
            <a:r>
              <a:rPr lang="it-IT" dirty="0" err="1"/>
              <a:t>exercises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could</a:t>
            </a:r>
            <a:r>
              <a:rPr lang="it-IT" dirty="0"/>
              <a:t> </a:t>
            </a:r>
            <a:r>
              <a:rPr lang="it-IT" dirty="0" err="1"/>
              <a:t>potential</a:t>
            </a:r>
            <a:r>
              <a:rPr lang="it-IT" dirty="0"/>
              <a:t> </a:t>
            </a:r>
            <a:r>
              <a:rPr lang="it-IT" dirty="0" err="1"/>
              <a:t>decrease</a:t>
            </a:r>
            <a:r>
              <a:rPr lang="it-IT" dirty="0"/>
              <a:t> </a:t>
            </a:r>
            <a:r>
              <a:rPr lang="it-IT" dirty="0" err="1"/>
              <a:t>levels</a:t>
            </a:r>
            <a:r>
              <a:rPr lang="it-IT" dirty="0"/>
              <a:t> of stress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a </a:t>
            </a:r>
            <a:r>
              <a:rPr lang="it-IT" dirty="0" err="1"/>
              <a:t>combined</a:t>
            </a:r>
            <a:r>
              <a:rPr lang="it-IT" dirty="0"/>
              <a:t> </a:t>
            </a:r>
            <a:r>
              <a:rPr lang="it-IT" dirty="0" err="1"/>
              <a:t>approach</a:t>
            </a:r>
            <a:r>
              <a:rPr lang="it-IT" dirty="0"/>
              <a:t>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sent</a:t>
            </a:r>
            <a:r>
              <a:rPr lang="it-IT" dirty="0"/>
              <a:t> a </a:t>
            </a:r>
            <a:r>
              <a:rPr lang="it-IT" dirty="0" err="1"/>
              <a:t>survey</a:t>
            </a:r>
            <a:r>
              <a:rPr lang="it-IT" dirty="0"/>
              <a:t> to… </a:t>
            </a:r>
          </a:p>
        </p:txBody>
      </p:sp>
    </p:spTree>
    <p:extLst>
      <p:ext uri="{BB962C8B-B14F-4D97-AF65-F5344CB8AC3E}">
        <p14:creationId xmlns:p14="http://schemas.microsoft.com/office/powerpoint/2010/main" val="4363792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84242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553605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By </a:t>
            </a:r>
            <a:r>
              <a:rPr lang="it-IT" dirty="0" err="1"/>
              <a:t>looking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literature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found</a:t>
            </a:r>
            <a:r>
              <a:rPr lang="it-IT" dirty="0"/>
              <a:t> a </a:t>
            </a:r>
            <a:r>
              <a:rPr lang="it-IT" dirty="0" err="1"/>
              <a:t>study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investigated</a:t>
            </a:r>
            <a:r>
              <a:rPr lang="it-IT" dirty="0"/>
              <a:t>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mindfulness</a:t>
            </a:r>
            <a:r>
              <a:rPr lang="it-IT" dirty="0"/>
              <a:t> </a:t>
            </a:r>
            <a:r>
              <a:rPr lang="it-IT" dirty="0" err="1"/>
              <a:t>exercises</a:t>
            </a:r>
            <a:r>
              <a:rPr lang="it-IT" dirty="0"/>
              <a:t> and </a:t>
            </a:r>
            <a:r>
              <a:rPr lang="it-IT" dirty="0" err="1"/>
              <a:t>potentially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efficacious</a:t>
            </a:r>
            <a:r>
              <a:rPr lang="it-IT" dirty="0"/>
              <a:t>. In the </a:t>
            </a:r>
            <a:r>
              <a:rPr lang="it-IT" dirty="0" err="1"/>
              <a:t>study</a:t>
            </a:r>
            <a:r>
              <a:rPr lang="it-IT" dirty="0"/>
              <a:t> of </a:t>
            </a:r>
            <a:r>
              <a:rPr lang="it-IT" dirty="0" err="1"/>
              <a:t>matko</a:t>
            </a:r>
            <a:r>
              <a:rPr lang="it-IT" dirty="0"/>
              <a:t> et al.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consulted</a:t>
            </a:r>
            <a:r>
              <a:rPr lang="it-IT" dirty="0"/>
              <a:t> more </a:t>
            </a:r>
            <a:r>
              <a:rPr lang="it-IT" dirty="0" err="1"/>
              <a:t>than</a:t>
            </a:r>
            <a:r>
              <a:rPr lang="it-IT" dirty="0"/>
              <a:t> 600 </a:t>
            </a:r>
            <a:r>
              <a:rPr lang="it-IT" dirty="0" err="1"/>
              <a:t>hundred</a:t>
            </a:r>
            <a:r>
              <a:rPr lang="it-IT" dirty="0"/>
              <a:t> </a:t>
            </a:r>
            <a:r>
              <a:rPr lang="it-IT" dirty="0" err="1"/>
              <a:t>mindfulness</a:t>
            </a:r>
            <a:r>
              <a:rPr lang="it-IT" dirty="0"/>
              <a:t> </a:t>
            </a:r>
            <a:r>
              <a:rPr lang="it-IT" dirty="0" err="1"/>
              <a:t>experts</a:t>
            </a:r>
            <a:r>
              <a:rPr lang="it-IT" dirty="0"/>
              <a:t> and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draw</a:t>
            </a:r>
            <a:r>
              <a:rPr lang="it-IT" dirty="0"/>
              <a:t> a list of 20 </a:t>
            </a:r>
            <a:r>
              <a:rPr lang="it-IT" dirty="0" err="1"/>
              <a:t>popular</a:t>
            </a:r>
            <a:r>
              <a:rPr lang="it-IT" dirty="0"/>
              <a:t> </a:t>
            </a:r>
            <a:r>
              <a:rPr lang="it-IT" dirty="0" err="1"/>
              <a:t>mindfulness</a:t>
            </a:r>
            <a:r>
              <a:rPr lang="it-IT" dirty="0"/>
              <a:t> </a:t>
            </a:r>
            <a:r>
              <a:rPr lang="it-IT" dirty="0" err="1"/>
              <a:t>exercises</a:t>
            </a:r>
            <a:r>
              <a:rPr lang="it-IT" dirty="0"/>
              <a:t>. From </a:t>
            </a:r>
            <a:r>
              <a:rPr lang="it-IT" dirty="0" err="1"/>
              <a:t>this</a:t>
            </a:r>
            <a:r>
              <a:rPr lang="it-IT" dirty="0"/>
              <a:t> list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retained</a:t>
            </a:r>
            <a:r>
              <a:rPr lang="it-IT" dirty="0"/>
              <a:t> the </a:t>
            </a:r>
            <a:r>
              <a:rPr lang="it-IT" dirty="0" err="1"/>
              <a:t>exercises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satisfied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criteria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34363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So by </a:t>
            </a:r>
            <a:r>
              <a:rPr lang="it-IT" dirty="0" err="1"/>
              <a:t>combining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survey</a:t>
            </a:r>
            <a:r>
              <a:rPr lang="it-IT" dirty="0"/>
              <a:t> with the </a:t>
            </a:r>
            <a:r>
              <a:rPr lang="it-IT" dirty="0" err="1"/>
              <a:t>literature</a:t>
            </a:r>
            <a:r>
              <a:rPr lang="it-IT" dirty="0"/>
              <a:t> </a:t>
            </a:r>
            <a:r>
              <a:rPr lang="it-IT" dirty="0" err="1"/>
              <a:t>search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found</a:t>
            </a:r>
            <a:r>
              <a:rPr lang="it-IT" dirty="0"/>
              <a:t> a list of self-</a:t>
            </a:r>
            <a:r>
              <a:rPr lang="it-IT" dirty="0" err="1"/>
              <a:t>administered</a:t>
            </a:r>
            <a:r>
              <a:rPr lang="it-IT" dirty="0"/>
              <a:t> </a:t>
            </a:r>
            <a:r>
              <a:rPr lang="it-IT" dirty="0" err="1"/>
              <a:t>mindfulness</a:t>
            </a:r>
            <a:r>
              <a:rPr lang="it-IT" dirty="0"/>
              <a:t> </a:t>
            </a:r>
            <a:r>
              <a:rPr lang="it-IT" dirty="0" err="1"/>
              <a:t>exercises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representative</a:t>
            </a:r>
            <a:r>
              <a:rPr lang="it-IT" dirty="0"/>
              <a:t>. </a:t>
            </a:r>
            <a:r>
              <a:rPr lang="it-IT" dirty="0" err="1"/>
              <a:t>Thus</a:t>
            </a:r>
            <a:r>
              <a:rPr lang="it-IT" dirty="0"/>
              <a:t> the </a:t>
            </a:r>
            <a:r>
              <a:rPr lang="it-IT" dirty="0" err="1"/>
              <a:t>exercises</a:t>
            </a:r>
            <a:r>
              <a:rPr lang="it-IT" dirty="0"/>
              <a:t> </a:t>
            </a:r>
            <a:r>
              <a:rPr lang="it-IT" dirty="0" err="1"/>
              <a:t>included</a:t>
            </a:r>
            <a:r>
              <a:rPr lang="it-IT" dirty="0"/>
              <a:t> are </a:t>
            </a:r>
          </a:p>
        </p:txBody>
      </p:sp>
    </p:spTree>
    <p:extLst>
      <p:ext uri="{BB962C8B-B14F-4D97-AF65-F5344CB8AC3E}">
        <p14:creationId xmlns:p14="http://schemas.microsoft.com/office/powerpoint/2010/main" val="16495852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56640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719804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72428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wanted to start with the aims of my PhD, that are fundamentally two:</a:t>
            </a:r>
          </a:p>
          <a:p>
            <a:endParaRPr lang="en-US" dirty="0"/>
          </a:p>
          <a:p>
            <a:r>
              <a:rPr lang="en-US" dirty="0"/>
              <a:t>the first: shed light into stress </a:t>
            </a:r>
            <a:r>
              <a:rPr lang="en-US" dirty="0" err="1"/>
              <a:t>regul</a:t>
            </a:r>
            <a:r>
              <a:rPr lang="en-US" dirty="0"/>
              <a:t>...</a:t>
            </a:r>
          </a:p>
          <a:p>
            <a:r>
              <a:rPr lang="en-US" dirty="0"/>
              <a:t> the second: examining the evidential value of </a:t>
            </a:r>
          </a:p>
        </p:txBody>
      </p:sp>
    </p:spTree>
    <p:extLst>
      <p:ext uri="{BB962C8B-B14F-4D97-AF65-F5344CB8AC3E}">
        <p14:creationId xmlns:p14="http://schemas.microsoft.com/office/powerpoint/2010/main" val="30764395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984684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chose</a:t>
            </a:r>
            <a:r>
              <a:rPr lang="it-IT" dirty="0"/>
              <a:t> </a:t>
            </a:r>
            <a:r>
              <a:rPr lang="it-IT" dirty="0" err="1"/>
              <a:t>thix</a:t>
            </a:r>
            <a:r>
              <a:rPr lang="it-IT" dirty="0"/>
              <a:t> </a:t>
            </a:r>
            <a:r>
              <a:rPr lang="it-IT" dirty="0" err="1"/>
              <a:t>excerpt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the </a:t>
            </a:r>
            <a:r>
              <a:rPr lang="it-IT" dirty="0" err="1"/>
              <a:t>language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simple</a:t>
            </a:r>
            <a:r>
              <a:rPr lang="it-IT" dirty="0"/>
              <a:t>, easy to </a:t>
            </a:r>
            <a:r>
              <a:rPr lang="it-IT" dirty="0" err="1"/>
              <a:t>understand</a:t>
            </a:r>
            <a:r>
              <a:rPr lang="it-IT" dirty="0"/>
              <a:t> and in the story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not</a:t>
            </a:r>
            <a:r>
              <a:rPr lang="it-IT" dirty="0"/>
              <a:t> big </a:t>
            </a:r>
            <a:r>
              <a:rPr lang="it-IT" dirty="0" err="1"/>
              <a:t>events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151011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one</a:t>
            </a:r>
            <a:r>
              <a:rPr lang="it-IT" dirty="0"/>
              <a:t> </a:t>
            </a:r>
            <a:r>
              <a:rPr lang="it-IT" dirty="0" err="1"/>
              <a:t>confirmatory</a:t>
            </a:r>
            <a:r>
              <a:rPr lang="it-IT" dirty="0"/>
              <a:t> </a:t>
            </a:r>
            <a:r>
              <a:rPr lang="it-IT" dirty="0" err="1"/>
              <a:t>hp</a:t>
            </a:r>
            <a:r>
              <a:rPr lang="it-IT" dirty="0"/>
              <a:t> and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exploratory</a:t>
            </a:r>
            <a:r>
              <a:rPr lang="it-IT" dirty="0"/>
              <a:t> </a:t>
            </a:r>
            <a:r>
              <a:rPr lang="it-IT" dirty="0" err="1"/>
              <a:t>hps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392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 err="1"/>
          </a:p>
        </p:txBody>
      </p:sp>
    </p:spTree>
    <p:extLst>
      <p:ext uri="{BB962C8B-B14F-4D97-AF65-F5344CB8AC3E}">
        <p14:creationId xmlns:p14="http://schemas.microsoft.com/office/powerpoint/2010/main" val="11377712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study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conducted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fully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online,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participants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will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access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experiment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via a QL link.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In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our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multi-site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project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participants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will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be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randomized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either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one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these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audio-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mindfulness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exercises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lasting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15 minutes) or to the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active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control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condition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They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will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start with the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ipip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neuroticism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scale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are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interested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moderation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neuroticism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,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in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previous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research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neuroticism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has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been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negatively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associated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with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mindfulness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traits,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after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that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they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will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be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randomized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one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the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four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condition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a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questionnaire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will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assess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level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stress of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individuals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will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also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investigate the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potential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role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neuroticsm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a moderator.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will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also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measure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dimensions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pleasure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arousal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dominance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via the Self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assessment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manikin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scale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23383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limited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study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participants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that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were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English native speakers or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based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on the Common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European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Framework of Reference for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Languages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least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C1/C2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level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in English,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who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have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meditated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in the last 6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months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have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never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been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diagnosed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with a mood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disorder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have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never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experienced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psychosis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episode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334082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With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approach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possible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monitor the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Bayes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Factor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on the go,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required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make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adjustments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for the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sampling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plan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. In a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traditional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design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practice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would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increase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Type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1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error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rates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however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for a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Bayesian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approach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data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collection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can be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stopped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anytime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without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having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any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consequences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on the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interpretation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the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Bayes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Factor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Rouder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, 2014).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72249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...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plan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stop the data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collection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after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obtaining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Bayes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Factor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10 in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favor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H</a:t>
            </a:r>
            <a:r>
              <a:rPr lang="it-IT" sz="1100" b="0" i="0" u="none" strike="noStrike" kern="1200" cap="none" baseline="-25000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or a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Bayes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factor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1/10 in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favor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H</a:t>
            </a:r>
            <a:r>
              <a:rPr lang="it-IT" sz="1100" b="0" i="0" u="none" strike="noStrike" kern="1200" cap="none" baseline="-25000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it-IT" sz="1100" b="0" i="1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chose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Bayes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Factor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10,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because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according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the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classification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Lee and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Wagenmakers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(2013),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demarcates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threshold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between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moderate and strong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evidence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for the alternative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hypothesis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.  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will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 monitore the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Bayes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Factor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twice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a week to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check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whether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threshold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reach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Each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time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will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do so,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generated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a file in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Rmarkdown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that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will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uploaded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in the OSF page of the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projects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Similarly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generated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Rmarkdown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file,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twice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a week, to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document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how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many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participants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will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be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collected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for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each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site and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how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many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participants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will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be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assigned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each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experimental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group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it-IT" b="0" dirty="0">
              <a:effectLst/>
            </a:endParaRPr>
          </a:p>
          <a:p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If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threshold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will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be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reached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(BF of 10 or of 1/10)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will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stop the data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collection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after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that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maximum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number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participants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will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be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reached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851353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394700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check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whether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neuroticism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modulated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effects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one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the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four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experimental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conditions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on stress,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compared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model with the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interaction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the model with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only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main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effects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using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lmBF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function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If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model with the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interaction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will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be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preferred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the model with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only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main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effects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a BF of 10 or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superior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accepted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H</a:t>
            </a:r>
            <a:r>
              <a:rPr lang="it-IT" sz="1100" b="0" i="0" u="none" strike="noStrike" kern="1200" cap="none" baseline="-25000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based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on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which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neuroticism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will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be a moderator of stress for the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chosen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exercises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After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that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estimate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parameters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through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posterior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function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, in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way for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each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condition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were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able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assess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whether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there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were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differences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in stress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levels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for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people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with high,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average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, or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low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neuroticism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scores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it-IT" b="0" dirty="0">
              <a:effectLst/>
            </a:endParaRPr>
          </a:p>
          <a:p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80623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examine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which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strategy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more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effective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which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, I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divided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my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PhD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into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3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projects</a:t>
            </a:r>
            <a:endParaRPr lang="it-IT" sz="1100" b="0" i="0" u="none" strike="noStrike" kern="1200" cap="none" dirty="0">
              <a:solidFill>
                <a:schemeClr val="dk1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rtl="0"/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In the first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pre-registered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meta-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analysis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synthesized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available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evidence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two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internal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regulation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strategies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(i.e., self-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administered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mindfulness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heart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-rate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variability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biofeedback). For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first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project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have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finalized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data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collection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analysis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are in the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final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stages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preparing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manuscript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for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submission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. In the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second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meta-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analysis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plan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synthesize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available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evidence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two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external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regulation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strategies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(i.e.,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being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in nature and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emotional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social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support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). The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structure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the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second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meta-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analysis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will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mimic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first (i.e.,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same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analysis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workflow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).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However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plan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increase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methodological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rigor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by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submitting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manuscript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Registered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Report,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meaning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that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aim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for the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manuscript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be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peer-reviewed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before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data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collection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. For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second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project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have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almost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finalized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manuscript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prepared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OSF page and the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other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materials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needed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for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submission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Finally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plan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conduct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pre-registered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multi-site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project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test the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efficacy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one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the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strategies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included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in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one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the meta-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analytic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synthesis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namely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self-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administered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mindfulness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are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currently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preparing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materials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needed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for the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pre-registration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project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are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working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on the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ethical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approval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in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order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start the data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collection</a:t>
            </a:r>
            <a:r>
              <a:rPr lang="it-IT" sz="1100" b="0" i="0" u="none" strike="noStrike" kern="1200" cap="none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it-IT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5538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881092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5538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Self-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Assessment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Manikin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a non-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verbal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pictorial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scale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that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measures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three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different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dimensions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Pleasure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arousal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dominance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in relation to an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object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(or a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stimulus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; in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our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case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one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the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four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meditation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exercises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or the non-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mindful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active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control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condition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). </a:t>
            </a:r>
          </a:p>
          <a:p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cs typeface="Arial"/>
                <a:sym typeface="Arial"/>
              </a:rPr>
              <a:t>All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cs typeface="Arial"/>
                <a:sym typeface="Arial"/>
              </a:rPr>
              <a:t>these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cs typeface="Arial"/>
                <a:sym typeface="Arial"/>
              </a:rPr>
              <a:t>scales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cs typeface="Arial"/>
                <a:sym typeface="Arial"/>
              </a:rPr>
              <a:t>have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cs typeface="Arial"/>
                <a:sym typeface="Arial"/>
              </a:rPr>
              <a:t>demonstrated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cs typeface="Arial"/>
                <a:sym typeface="Arial"/>
              </a:rPr>
              <a:t> to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cs typeface="Arial"/>
                <a:sym typeface="Arial"/>
              </a:rPr>
              <a:t>have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cs typeface="Arial"/>
                <a:sym typeface="Arial"/>
              </a:rPr>
              <a:t>good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cs typeface="Arial"/>
                <a:sym typeface="Arial"/>
              </a:rPr>
              <a:t>psycometric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cs typeface="Arial"/>
                <a:sym typeface="Arial"/>
              </a:rPr>
              <a:t>properties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cs typeface="Arial"/>
                <a:sym typeface="Arial"/>
              </a:rPr>
              <a:t>.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333935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2" rtl="0"/>
            <a:endParaRPr lang="it-IT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076199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8899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rtl="0"/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today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I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want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introduce the multi-site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project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on self-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administered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mindfulness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rtl="0"/>
            <a:endParaRPr lang="it-IT" sz="1100" b="0" i="0" u="none" strike="noStrike" kern="1200" cap="none" dirty="0">
              <a:solidFill>
                <a:schemeClr val="dk1"/>
              </a:solidFill>
              <a:effectLst/>
              <a:latin typeface="Arial"/>
              <a:cs typeface="Arial"/>
              <a:sym typeface="Arial"/>
            </a:endParaRPr>
          </a:p>
          <a:p>
            <a:pPr rtl="0"/>
            <a:r>
              <a:rPr lang="it-IT" dirty="0"/>
              <a:t>I anticipate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started</a:t>
            </a:r>
            <a:r>
              <a:rPr lang="it-IT" dirty="0"/>
              <a:t> the data </a:t>
            </a:r>
            <a:r>
              <a:rPr lang="it-IT" dirty="0" err="1"/>
              <a:t>collection</a:t>
            </a:r>
            <a:r>
              <a:rPr lang="it-IT" dirty="0"/>
              <a:t> </a:t>
            </a:r>
            <a:r>
              <a:rPr lang="it-IT" dirty="0" err="1"/>
              <a:t>yet</a:t>
            </a:r>
            <a:r>
              <a:rPr lang="it-IT" dirty="0"/>
              <a:t>, </a:t>
            </a:r>
            <a:r>
              <a:rPr lang="it-IT" dirty="0" err="1"/>
              <a:t>thus</a:t>
            </a:r>
            <a:r>
              <a:rPr lang="it-IT" dirty="0"/>
              <a:t> I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presenting</a:t>
            </a:r>
            <a:r>
              <a:rPr lang="it-IT" dirty="0"/>
              <a:t> the idea </a:t>
            </a:r>
            <a:r>
              <a:rPr lang="it-IT" dirty="0" err="1"/>
              <a:t>behind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project</a:t>
            </a:r>
            <a:r>
              <a:rPr lang="it-IT" dirty="0"/>
              <a:t>, the </a:t>
            </a:r>
            <a:r>
              <a:rPr lang="it-IT" dirty="0" err="1"/>
              <a:t>method</a:t>
            </a:r>
            <a:r>
              <a:rPr lang="it-IT" dirty="0"/>
              <a:t>, the design the </a:t>
            </a:r>
            <a:r>
              <a:rPr lang="it-IT" dirty="0" err="1"/>
              <a:t>analysis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plan</a:t>
            </a:r>
            <a:r>
              <a:rPr lang="it-IT" dirty="0"/>
              <a:t> to use. </a:t>
            </a:r>
            <a:endParaRPr lang="it-IT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81974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 </a:t>
            </a:r>
            <a:r>
              <a:rPr lang="it-IT" dirty="0" err="1"/>
              <a:t>will</a:t>
            </a:r>
            <a:r>
              <a:rPr lang="it-IT" dirty="0"/>
              <a:t> start </a:t>
            </a:r>
            <a:r>
              <a:rPr lang="it-IT" dirty="0" err="1"/>
              <a:t>immediately</a:t>
            </a:r>
            <a:r>
              <a:rPr lang="it-IT" dirty="0"/>
              <a:t> with the goal of </a:t>
            </a:r>
            <a:r>
              <a:rPr lang="it-IT" dirty="0" err="1"/>
              <a:t>this</a:t>
            </a:r>
            <a:r>
              <a:rPr lang="it-IT" dirty="0"/>
              <a:t> multi-site </a:t>
            </a:r>
            <a:r>
              <a:rPr lang="it-IT" dirty="0" err="1"/>
              <a:t>project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...</a:t>
            </a:r>
          </a:p>
        </p:txBody>
      </p:sp>
    </p:spTree>
    <p:extLst>
      <p:ext uri="{BB962C8B-B14F-4D97-AF65-F5344CB8AC3E}">
        <p14:creationId xmlns:p14="http://schemas.microsoft.com/office/powerpoint/2010/main" val="704816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introducing</a:t>
            </a:r>
            <a:r>
              <a:rPr lang="it-IT" dirty="0"/>
              <a:t> the multi-site </a:t>
            </a:r>
            <a:r>
              <a:rPr lang="it-IT" dirty="0" err="1"/>
              <a:t>project</a:t>
            </a:r>
            <a:r>
              <a:rPr lang="it-IT" dirty="0"/>
              <a:t> I </a:t>
            </a:r>
            <a:r>
              <a:rPr lang="it-IT" dirty="0" err="1"/>
              <a:t>wanted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a </a:t>
            </a:r>
            <a:r>
              <a:rPr lang="it-IT" dirty="0" err="1"/>
              <a:t>definition</a:t>
            </a:r>
            <a:r>
              <a:rPr lang="it-IT" dirty="0"/>
              <a:t> of </a:t>
            </a:r>
            <a:r>
              <a:rPr lang="it-IT" dirty="0" err="1"/>
              <a:t>mindfulness</a:t>
            </a:r>
            <a:r>
              <a:rPr lang="it-IT" dirty="0"/>
              <a:t> and in </a:t>
            </a:r>
            <a:r>
              <a:rPr lang="it-IT" dirty="0" err="1"/>
              <a:t>order</a:t>
            </a:r>
            <a:r>
              <a:rPr lang="it-IT" dirty="0"/>
              <a:t> to do </a:t>
            </a:r>
            <a:r>
              <a:rPr lang="it-IT" dirty="0" err="1"/>
              <a:t>this</a:t>
            </a:r>
            <a:r>
              <a:rPr lang="it-IT" dirty="0"/>
              <a:t> I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borrow</a:t>
            </a:r>
            <a:r>
              <a:rPr lang="it-IT" dirty="0"/>
              <a:t> the </a:t>
            </a:r>
            <a:r>
              <a:rPr lang="it-IT" dirty="0" err="1"/>
              <a:t>definition</a:t>
            </a:r>
            <a:r>
              <a:rPr lang="it-IT" dirty="0"/>
              <a:t> </a:t>
            </a:r>
            <a:r>
              <a:rPr lang="it-IT" dirty="0" err="1"/>
              <a:t>provided</a:t>
            </a:r>
            <a:r>
              <a:rPr lang="it-IT" dirty="0"/>
              <a:t> by  </a:t>
            </a:r>
          </a:p>
        </p:txBody>
      </p:sp>
    </p:spTree>
    <p:extLst>
      <p:ext uri="{BB962C8B-B14F-4D97-AF65-F5344CB8AC3E}">
        <p14:creationId xmlns:p14="http://schemas.microsoft.com/office/powerpoint/2010/main" val="2352720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Based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on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mindfulness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, some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protocols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have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been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built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that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are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now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widely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used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in the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clinical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practice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: To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cite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one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them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example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, MBSR (MBSR)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which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standardized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8-week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intervention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that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has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proved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be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effective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in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decreasing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stress and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anxiety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.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These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positive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outcomes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have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been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replicated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in a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plethora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studies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that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used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a MBSR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protocol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similar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Despite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these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protocols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seem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be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backed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by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empirical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evidence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, the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costs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are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often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expensive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(in the US the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cost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a MBSR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intervention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ranges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from $300 to $650;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Peterson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Fuller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, 2021).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Additionally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MBSR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interventions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are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quite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demanding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requesting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participants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commitment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8 weeks with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group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meditations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under the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supervision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a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qualified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instructor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19427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recent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rise in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popularity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protocols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self-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administered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mindfulness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have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thus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happened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because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they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are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widely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available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. For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example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you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can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practive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mindfulness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via a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smartphone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app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: the last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few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years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witnessed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surge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in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downloads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mindfulness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applications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such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‘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Calm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’, the top English-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language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meditation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app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reportedly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with 40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million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downloads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‘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Headspace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’,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reportedly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with 70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million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downloads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These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mindfulness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interventions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can be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accessed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self-help books, or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also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via audio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files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43398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Self-</a:t>
            </a:r>
            <a:r>
              <a:rPr lang="it-IT" dirty="0" err="1"/>
              <a:t>administered</a:t>
            </a:r>
            <a:r>
              <a:rPr lang="it-IT" dirty="0"/>
              <a:t> </a:t>
            </a:r>
            <a:r>
              <a:rPr lang="it-IT" dirty="0" err="1"/>
              <a:t>mindfulness</a:t>
            </a:r>
            <a:r>
              <a:rPr lang="it-IT" dirty="0"/>
              <a:t> </a:t>
            </a:r>
            <a:r>
              <a:rPr lang="it-IT" dirty="0" err="1"/>
              <a:t>interventions</a:t>
            </a:r>
            <a:r>
              <a:rPr lang="it-IT" dirty="0"/>
              <a:t> share some </a:t>
            </a:r>
            <a:r>
              <a:rPr lang="it-IT" dirty="0" err="1"/>
              <a:t>features</a:t>
            </a:r>
            <a:r>
              <a:rPr lang="it-IT" dirty="0"/>
              <a:t> with </a:t>
            </a:r>
            <a:r>
              <a:rPr lang="it-IT" dirty="0" err="1"/>
              <a:t>traditional</a:t>
            </a:r>
            <a:r>
              <a:rPr lang="it-IT" dirty="0"/>
              <a:t> </a:t>
            </a:r>
            <a:r>
              <a:rPr lang="it-IT" dirty="0" err="1"/>
              <a:t>mindfulness</a:t>
            </a:r>
            <a:r>
              <a:rPr lang="it-IT" dirty="0"/>
              <a:t> </a:t>
            </a:r>
            <a:r>
              <a:rPr lang="it-IT" dirty="0" err="1"/>
              <a:t>protocols</a:t>
            </a:r>
            <a:r>
              <a:rPr lang="it-IT" dirty="0"/>
              <a:t>: </a:t>
            </a:r>
          </a:p>
          <a:p>
            <a:pPr rtl="0"/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32495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82B005-E0D1-E841-92D4-267F38760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23E0B92-51EC-4244-AFEA-99B9DE5C05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D65F916-7FD8-BB42-B1C4-E0E696365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BE446F1-F077-B145-9DEB-1CAFBFCA0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488CC79-1C32-9E4B-A142-E9D3BC159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fld id="{00000000-1234-1234-1234-123412341234}" type="slidenum">
              <a:rPr lang="it-IT" sz="1000" b="0" i="0" u="none" strike="noStrike" cap="none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‹N›</a:t>
            </a:fld>
            <a:endParaRPr lang="it-IT" sz="1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0360398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741B8E-3775-CC4B-8152-B0BAFD764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4E86B46-59FE-5742-BFD3-C7ACD53BB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9DEAD5-E914-CF4D-81FA-B3B1A9DF4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A75E2-D5E6-C743-B547-7893724D807D}" type="datetimeFigureOut">
              <a:rPr lang="en-US" smtClean="0"/>
              <a:t>2/11/22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15E1980-8C65-244D-B257-7F494C2E8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1996072-DA11-214B-86A5-1B36ABBAE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2DF38-76CF-0D48-BA54-C456DA32351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00115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B96D096B-3A0E-5F4F-A48F-893D5F79F5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6C706C1-4E71-C042-8F8C-064CD7F5C6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98F28CD-A1A1-A444-9200-985D95C4B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A75E2-D5E6-C743-B547-7893724D807D}" type="datetimeFigureOut">
              <a:rPr lang="en-US" smtClean="0"/>
              <a:t>2/11/22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D024AFA-02E9-F44E-9D8A-808F706AA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54FEACD-6C2C-C44B-8A6A-43981E6D9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2DF38-76CF-0D48-BA54-C456DA32351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22307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523539" y="4695623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it-IT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‹N›</a:t>
            </a:fld>
            <a:endParaRPr lang="it-IT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2734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64005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247154" y="1238695"/>
            <a:ext cx="4306490" cy="2720578"/>
          </a:xfrm>
          <a:prstGeom prst="rect">
            <a:avLst/>
          </a:prstGeom>
        </p:spPr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8C44ABE8-7524-CD46-A56C-97879DD4D1AA}"/>
              </a:ext>
            </a:extLst>
          </p:cNvPr>
          <p:cNvSpPr/>
          <p:nvPr userDrawn="1"/>
        </p:nvSpPr>
        <p:spPr>
          <a:xfrm>
            <a:off x="0" y="2559676"/>
            <a:ext cx="9144000" cy="2583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>
              <a:solidFill>
                <a:schemeClr val="bg1">
                  <a:lumMod val="9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5" name="Group 2">
            <a:extLst>
              <a:ext uri="{FF2B5EF4-FFF2-40B4-BE49-F238E27FC236}">
                <a16:creationId xmlns:a16="http://schemas.microsoft.com/office/drawing/2014/main" id="{D293F9AC-40D6-3D49-9CC2-BD9E2C2D20CE}"/>
              </a:ext>
            </a:extLst>
          </p:cNvPr>
          <p:cNvGrpSpPr/>
          <p:nvPr userDrawn="1"/>
        </p:nvGrpSpPr>
        <p:grpSpPr>
          <a:xfrm>
            <a:off x="515002" y="1070555"/>
            <a:ext cx="5729849" cy="3282044"/>
            <a:chOff x="2007319" y="1438225"/>
            <a:chExt cx="8493749" cy="4865200"/>
          </a:xfrm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6CE67EB6-783C-544B-95B7-0F103B654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7319" y="6114624"/>
              <a:ext cx="4278332" cy="188801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 kern="1200">
                <a:latin typeface="Roboto Light"/>
              </a:endParaRPr>
            </a:p>
          </p:txBody>
        </p:sp>
        <p:sp>
          <p:nvSpPr>
            <p:cNvPr id="17" name="Freeform 4">
              <a:extLst>
                <a:ext uri="{FF2B5EF4-FFF2-40B4-BE49-F238E27FC236}">
                  <a16:creationId xmlns:a16="http://schemas.microsoft.com/office/drawing/2014/main" id="{657BE57B-5C4C-3549-BDB2-414802587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2734" y="6114624"/>
              <a:ext cx="4278332" cy="188801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 kern="1200">
                <a:latin typeface="Roboto Light"/>
              </a:endParaRPr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8845121-483F-0347-BDE1-811D30C77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8793" y="1438225"/>
              <a:ext cx="6838561" cy="4666717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1750">
              <a:solidFill>
                <a:schemeClr val="bg1">
                  <a:lumMod val="75000"/>
                </a:schemeClr>
              </a:solidFill>
            </a:ln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 kern="1200">
                <a:latin typeface="Roboto Light"/>
              </a:endParaRPr>
            </a:p>
          </p:txBody>
        </p:sp>
        <p:sp>
          <p:nvSpPr>
            <p:cNvPr id="19" name="Rectangle 6">
              <a:extLst>
                <a:ext uri="{FF2B5EF4-FFF2-40B4-BE49-F238E27FC236}">
                  <a16:creationId xmlns:a16="http://schemas.microsoft.com/office/drawing/2014/main" id="{1761998B-DE0A-8A47-8FF1-669CCB22AD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7319" y="6037169"/>
              <a:ext cx="8493749" cy="1549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 kern="1200">
                <a:latin typeface="Roboto Light"/>
              </a:endParaRPr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75A02897-E9B6-914C-96E9-145497D7F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1962" y="6037170"/>
              <a:ext cx="1219614" cy="87138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 kern="1200">
                <a:latin typeface="Roboto Light"/>
              </a:endParaRPr>
            </a:p>
          </p:txBody>
        </p: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50AF2053-96D4-FB49-ABEC-FDF26B6B9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6260" y="1733528"/>
              <a:ext cx="6383621" cy="40325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 kern="1200">
                <a:latin typeface="Roboto Light"/>
              </a:endParaRPr>
            </a:p>
          </p:txBody>
        </p:sp>
        <p:sp>
          <p:nvSpPr>
            <p:cNvPr id="22" name="Oval 9">
              <a:extLst>
                <a:ext uri="{FF2B5EF4-FFF2-40B4-BE49-F238E27FC236}">
                  <a16:creationId xmlns:a16="http://schemas.microsoft.com/office/drawing/2014/main" id="{EBAE1AC8-4D06-8544-A5DE-1CDA5F5D8AE0}"/>
                </a:ext>
              </a:extLst>
            </p:cNvPr>
            <p:cNvSpPr/>
            <p:nvPr/>
          </p:nvSpPr>
          <p:spPr>
            <a:xfrm>
              <a:off x="6251777" y="1546335"/>
              <a:ext cx="79086" cy="7908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</p:spTree>
    <p:extLst>
      <p:ext uri="{BB962C8B-B14F-4D97-AF65-F5344CB8AC3E}">
        <p14:creationId xmlns:p14="http://schemas.microsoft.com/office/powerpoint/2010/main" val="15402101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2559676"/>
            <a:ext cx="9144000" cy="2583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>
              <a:solidFill>
                <a:schemeClr val="bg1">
                  <a:lumMod val="9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3" name="Group 2"/>
          <p:cNvGrpSpPr/>
          <p:nvPr userDrawn="1"/>
        </p:nvGrpSpPr>
        <p:grpSpPr>
          <a:xfrm>
            <a:off x="515002" y="1070555"/>
            <a:ext cx="5729849" cy="3282044"/>
            <a:chOff x="2007319" y="1438225"/>
            <a:chExt cx="8493749" cy="4865200"/>
          </a:xfrm>
        </p:grpSpPr>
        <p:sp>
          <p:nvSpPr>
            <p:cNvPr id="4" name="Freeform 3"/>
            <p:cNvSpPr>
              <a:spLocks/>
            </p:cNvSpPr>
            <p:nvPr/>
          </p:nvSpPr>
          <p:spPr bwMode="auto">
            <a:xfrm>
              <a:off x="2007319" y="6114624"/>
              <a:ext cx="4278332" cy="188801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 kern="1200">
                <a:latin typeface="Roboto Light"/>
              </a:endParaRPr>
            </a:p>
          </p:txBody>
        </p:sp>
        <p:sp>
          <p:nvSpPr>
            <p:cNvPr id="5" name="Freeform 4"/>
            <p:cNvSpPr>
              <a:spLocks/>
            </p:cNvSpPr>
            <p:nvPr/>
          </p:nvSpPr>
          <p:spPr bwMode="auto">
            <a:xfrm>
              <a:off x="6222734" y="6114624"/>
              <a:ext cx="4278332" cy="188801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 kern="1200">
                <a:latin typeface="Roboto Light"/>
              </a:endParaRPr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2868793" y="1438225"/>
              <a:ext cx="6838561" cy="4666717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1750">
              <a:solidFill>
                <a:schemeClr val="bg1">
                  <a:lumMod val="75000"/>
                </a:schemeClr>
              </a:solidFill>
            </a:ln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 kern="1200">
                <a:latin typeface="Roboto Light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007319" y="6037169"/>
              <a:ext cx="8493749" cy="1549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 kern="1200">
                <a:latin typeface="Roboto Light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5641962" y="6037170"/>
              <a:ext cx="1219614" cy="87138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 kern="1200">
                <a:latin typeface="Roboto Light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096260" y="1733528"/>
              <a:ext cx="6383621" cy="40325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 kern="1200">
                <a:latin typeface="Roboto Light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6251777" y="1546335"/>
              <a:ext cx="79086" cy="7908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1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247154" y="1238695"/>
            <a:ext cx="4306490" cy="2720578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4041531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815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2EC8B4-EC25-5F4A-ACFA-693726297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CB15489-386E-1C4F-BF8E-3E6A95AB5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F697B92-D26D-7340-ACAC-742602B05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0073AC5-8E21-FB46-995F-9BF418451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9F4261C-4016-7B4F-A64C-E84CC76C6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it-IT" sz="900" b="0" i="0" u="none" strike="noStrike" cap="none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‹N›</a:t>
            </a:fld>
            <a:endParaRPr lang="it-IT" sz="9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5670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7640C8-E6B2-B545-BC52-894179345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CCCE73B-63B8-7B45-A9C7-55587EADE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80AFB50-0E76-3443-9C93-BC156A65E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A75E2-D5E6-C743-B547-7893724D807D}" type="datetimeFigureOut">
              <a:rPr lang="en-US" smtClean="0"/>
              <a:t>2/11/22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92A4DBF-439D-EB45-B67A-F5205D1A3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2E01476-2CCF-1D44-9886-C9FB3209D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2DF38-76CF-0D48-BA54-C456DA32351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4968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31EF7C-4E25-954E-BC9B-5CB619EE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C53DB78-9133-E44C-97A7-945A533209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062AF18-E798-B446-88ED-743D23BF9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2773E92-F821-B348-9015-1BBC7AFB6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A75E2-D5E6-C743-B547-7893724D807D}" type="datetimeFigureOut">
              <a:rPr lang="en-US" smtClean="0"/>
              <a:t>2/11/22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FA93F03-53B4-4647-8982-8D21AF163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EADE282-384D-AE43-9BC6-1C369D6E3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2DF38-76CF-0D48-BA54-C456DA32351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42314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E07F8A-97D3-B148-A8DA-A9BA9EFE8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23E6705-D9B5-D442-9FCB-D8683C04F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E3D485E-A928-AE49-AC2F-0D380CAC10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BDBCE02-0FC1-834D-95C4-B530C49717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8D5EC20-EBC6-4243-8BDB-8A6E24E2FE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719A102-4E0C-EF42-AE1E-394383005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A75E2-D5E6-C743-B547-7893724D807D}" type="datetimeFigureOut">
              <a:rPr lang="en-US" smtClean="0"/>
              <a:t>2/11/22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34C6972-E301-174C-9C3E-7052AAB0B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3009FC6-0EC2-B347-A578-5CC1163E9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2DF38-76CF-0D48-BA54-C456DA32351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61068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F4E345-DE87-8D4D-AEFE-411C03E13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CB32A32-F9A6-DB41-BA8E-BE0B6AC6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A75E2-D5E6-C743-B547-7893724D807D}" type="datetimeFigureOut">
              <a:rPr lang="en-US" smtClean="0"/>
              <a:t>2/11/22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649CDEC-4679-AA47-B44F-753454225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16B9706-D6BD-D846-99C6-00A0E8398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2DF38-76CF-0D48-BA54-C456DA32351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94461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DED99D9-1A1B-4341-8CE0-2B01F05AD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A75E2-D5E6-C743-B547-7893724D807D}" type="datetimeFigureOut">
              <a:rPr lang="en-US" smtClean="0"/>
              <a:t>2/11/22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5AA63DA-11FC-0C4D-86AA-738E402D3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4633A5-22E9-2340-B28C-EB4EC6C34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2DF38-76CF-0D48-BA54-C456DA32351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92439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9D39B4-68F0-F240-A261-D7BEAECE0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F48F905-622C-E849-98B9-19B580B87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AD4B063-7737-F243-A08C-9F6B1D229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0FFB6F9-0A85-B64A-A010-191171EE9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A75E2-D5E6-C743-B547-7893724D807D}" type="datetimeFigureOut">
              <a:rPr lang="en-US" smtClean="0"/>
              <a:t>2/11/22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BB68FF7-9983-7D4D-A302-A4B689F94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B29FFF0-BF5B-5744-9D89-5C14C34F9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2DF38-76CF-0D48-BA54-C456DA32351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40902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8223C5-4E9C-ED43-AF8C-93BCF810C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C8611A0-BAD0-0845-9037-41F4157B8D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F274621-A06D-C647-A842-6406BD87A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2A26B08-CE97-0F43-B0C7-9C850F851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A75E2-D5E6-C743-B547-7893724D807D}" type="datetimeFigureOut">
              <a:rPr lang="en-US" smtClean="0"/>
              <a:t>2/11/22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30778A4-B9AD-FF46-87E7-E3CD50E24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D551B03-29BD-4A4E-830E-5CCADA737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2DF38-76CF-0D48-BA54-C456DA32351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60693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A1AA45B-E438-E345-8F78-DE42BBF2E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E5897B8-49F7-3D4C-8454-0C5BA9639F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03106DA-5734-B549-979F-3E06FF5588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A75E2-D5E6-C743-B547-7893724D807D}" type="datetimeFigureOut">
              <a:rPr lang="en-US" smtClean="0"/>
              <a:t>2/11/22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94B6B23-0FB8-A842-87B9-585746EC0D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522672C-0A21-8048-BF0C-D2EEB92D6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2DF38-76CF-0D48-BA54-C456DA32351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793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677" r:id="rId15"/>
    <p:sldLayoutId id="2147483678" r:id="rId16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5.tiff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12.xml"/><Relationship Id="rId7" Type="http://schemas.openxmlformats.org/officeDocument/2006/relationships/hyperlink" Target="https://corelab.io/" TargetMode="Externa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10" Type="http://schemas.openxmlformats.org/officeDocument/2006/relationships/image" Target="../media/image22.png"/><Relationship Id="rId4" Type="http://schemas.openxmlformats.org/officeDocument/2006/relationships/notesSlide" Target="../notesSlides/notesSlide33.xml"/><Relationship Id="rId9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corelab.io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A34EC1E6-E39E-BB4F-8E54-772BB5E6B5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1" t="1491" r="8940"/>
          <a:stretch/>
        </p:blipFill>
        <p:spPr>
          <a:xfrm>
            <a:off x="-21430" y="-12863"/>
            <a:ext cx="9166846" cy="516133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8F18CCA4-C8CA-5D43-8F0C-A996AD265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5116" y="4281726"/>
            <a:ext cx="1538884" cy="86177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17ADDB7-FC14-E04E-8716-832278A95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700" y="3604617"/>
            <a:ext cx="1538884" cy="153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79913C5-5C60-654A-A245-E5E22B33AB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it-IT" sz="14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lang="it-IT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Shape 176">
            <a:extLst>
              <a:ext uri="{FF2B5EF4-FFF2-40B4-BE49-F238E27FC236}">
                <a16:creationId xmlns:a16="http://schemas.microsoft.com/office/drawing/2014/main" id="{15FC6E8C-BBDD-F947-B432-CD48C3BB7B12}"/>
              </a:ext>
            </a:extLst>
          </p:cNvPr>
          <p:cNvSpPr/>
          <p:nvPr/>
        </p:nvSpPr>
        <p:spPr>
          <a:xfrm>
            <a:off x="-10715" y="-3175"/>
            <a:ext cx="9165430" cy="5167765"/>
          </a:xfrm>
          <a:prstGeom prst="rect">
            <a:avLst/>
          </a:prstGeom>
          <a:solidFill>
            <a:srgbClr val="002060">
              <a:alpha val="4000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6285B6B-8AC7-2048-B43D-787CBF413815}"/>
              </a:ext>
            </a:extLst>
          </p:cNvPr>
          <p:cNvSpPr txBox="1"/>
          <p:nvPr/>
        </p:nvSpPr>
        <p:spPr>
          <a:xfrm>
            <a:off x="8830" y="-17580"/>
            <a:ext cx="9156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it-IT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t-IT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large, </a:t>
            </a:r>
            <a:r>
              <a:rPr lang="it-IT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multisite</a:t>
            </a:r>
            <a:r>
              <a:rPr lang="it-IT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test of self-</a:t>
            </a:r>
            <a:r>
              <a:rPr lang="it-IT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administered</a:t>
            </a:r>
            <a:r>
              <a:rPr lang="it-IT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mindfulness</a:t>
            </a:r>
            <a:endParaRPr lang="it-IT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it-IT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t-IT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 </a:t>
            </a:r>
            <a:r>
              <a:rPr lang="it-IT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Axe</a:t>
            </a:r>
            <a:r>
              <a:rPr lang="it-IT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Meeting 11 </a:t>
            </a:r>
            <a:r>
              <a:rPr lang="it-IT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February</a:t>
            </a:r>
            <a:r>
              <a:rPr lang="it-IT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2022</a:t>
            </a:r>
          </a:p>
          <a:p>
            <a:pPr algn="ctr"/>
            <a:endParaRPr lang="it-IT" b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ctr"/>
            <a:r>
              <a:rPr lang="it-IT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Alessandro </a:t>
            </a:r>
            <a:r>
              <a:rPr lang="it-IT" b="1" dirty="0" err="1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Sparacio</a:t>
            </a:r>
            <a:endParaRPr lang="it-IT" b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ctr"/>
            <a:r>
              <a:rPr lang="it-IT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Hans </a:t>
            </a:r>
            <a:r>
              <a:rPr lang="it-IT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IJzerman</a:t>
            </a:r>
            <a:r>
              <a:rPr lang="it-IT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algn="ctr"/>
            <a:r>
              <a:rPr lang="it-IT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Ivan </a:t>
            </a:r>
            <a:r>
              <a:rPr lang="it-IT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Ropovik</a:t>
            </a:r>
            <a:endParaRPr lang="it-IT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t-IT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Gabriela M. </a:t>
            </a:r>
            <a:r>
              <a:rPr lang="it-IT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Jiga</a:t>
            </a:r>
            <a:r>
              <a:rPr lang="it-IT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-Boy</a:t>
            </a:r>
          </a:p>
          <a:p>
            <a:pPr algn="ctr"/>
            <a:r>
              <a:rPr lang="it-IT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br>
              <a:rPr lang="it-IT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it-IT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it-IT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it-IT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2606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0171C5E4-AFF4-2849-9FC5-66D928B76EB2}"/>
              </a:ext>
            </a:extLst>
          </p:cNvPr>
          <p:cNvSpPr/>
          <p:nvPr/>
        </p:nvSpPr>
        <p:spPr>
          <a:xfrm>
            <a:off x="5336220" y="457920"/>
            <a:ext cx="228600" cy="2286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E505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A420B63-7A0E-C24F-9B78-ECD5476512BC}"/>
              </a:ext>
            </a:extLst>
          </p:cNvPr>
          <p:cNvSpPr txBox="1"/>
          <p:nvPr/>
        </p:nvSpPr>
        <p:spPr>
          <a:xfrm>
            <a:off x="387943" y="967530"/>
            <a:ext cx="73283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D0C494F-26BD-1148-A4F5-40FBEE331520}"/>
              </a:ext>
            </a:extLst>
          </p:cNvPr>
          <p:cNvSpPr txBox="1"/>
          <p:nvPr/>
        </p:nvSpPr>
        <p:spPr>
          <a:xfrm>
            <a:off x="387942" y="862100"/>
            <a:ext cx="673270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types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intervention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effective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?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E37F4054-9F54-C04D-82FE-003EA8898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031" y="4175970"/>
            <a:ext cx="1370724" cy="901251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93A2A63-B557-7C48-B5AD-B0A3036FA08D}"/>
              </a:ext>
            </a:extLst>
          </p:cNvPr>
          <p:cNvSpPr txBox="1"/>
          <p:nvPr/>
        </p:nvSpPr>
        <p:spPr>
          <a:xfrm>
            <a:off x="182380" y="176911"/>
            <a:ext cx="4852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Meta-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analysis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Theoretical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background</a:t>
            </a:r>
          </a:p>
        </p:txBody>
      </p:sp>
      <p:grpSp>
        <p:nvGrpSpPr>
          <p:cNvPr id="14" name="Group 3">
            <a:extLst>
              <a:ext uri="{FF2B5EF4-FFF2-40B4-BE49-F238E27FC236}">
                <a16:creationId xmlns:a16="http://schemas.microsoft.com/office/drawing/2014/main" id="{09D6593E-0F9D-9C4B-9FCA-134160E2E8A3}"/>
              </a:ext>
            </a:extLst>
          </p:cNvPr>
          <p:cNvGrpSpPr>
            <a:grpSpLocks/>
          </p:cNvGrpSpPr>
          <p:nvPr/>
        </p:nvGrpSpPr>
        <p:grpSpPr bwMode="auto">
          <a:xfrm>
            <a:off x="5657636" y="2047935"/>
            <a:ext cx="3039923" cy="2475541"/>
            <a:chOff x="4517221" y="2682505"/>
            <a:chExt cx="7028976" cy="5802508"/>
          </a:xfrm>
        </p:grpSpPr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DAD76759-17D5-F448-B4A4-CBC9811A99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7493" y="2795680"/>
              <a:ext cx="6938704" cy="5689333"/>
            </a:xfrm>
            <a:custGeom>
              <a:avLst/>
              <a:gdLst>
                <a:gd name="T0" fmla="*/ 1735 w 1847"/>
                <a:gd name="T1" fmla="*/ 757 h 1514"/>
                <a:gd name="T2" fmla="*/ 721 w 1847"/>
                <a:gd name="T3" fmla="*/ 1514 h 1514"/>
                <a:gd name="T4" fmla="*/ 112 w 1847"/>
                <a:gd name="T5" fmla="*/ 757 h 1514"/>
                <a:gd name="T6" fmla="*/ 1126 w 1847"/>
                <a:gd name="T7" fmla="*/ 0 h 1514"/>
                <a:gd name="T8" fmla="*/ 1735 w 1847"/>
                <a:gd name="T9" fmla="*/ 757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7" h="1514">
                  <a:moveTo>
                    <a:pt x="1735" y="757"/>
                  </a:moveTo>
                  <a:cubicBezTo>
                    <a:pt x="1623" y="1175"/>
                    <a:pt x="1169" y="1514"/>
                    <a:pt x="721" y="1514"/>
                  </a:cubicBezTo>
                  <a:cubicBezTo>
                    <a:pt x="273" y="1514"/>
                    <a:pt x="0" y="1175"/>
                    <a:pt x="112" y="757"/>
                  </a:cubicBezTo>
                  <a:cubicBezTo>
                    <a:pt x="224" y="339"/>
                    <a:pt x="678" y="0"/>
                    <a:pt x="1126" y="0"/>
                  </a:cubicBezTo>
                  <a:cubicBezTo>
                    <a:pt x="1574" y="0"/>
                    <a:pt x="1847" y="339"/>
                    <a:pt x="1735" y="75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defTabSz="1371326">
                <a:defRPr/>
              </a:pPr>
              <a:endParaRPr lang="id-ID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65E099DF-CF65-7A4B-8EA2-26E8B30A83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7221" y="2682505"/>
              <a:ext cx="6938705" cy="5689333"/>
            </a:xfrm>
            <a:custGeom>
              <a:avLst/>
              <a:gdLst>
                <a:gd name="T0" fmla="*/ 1735 w 1847"/>
                <a:gd name="T1" fmla="*/ 757 h 1514"/>
                <a:gd name="T2" fmla="*/ 721 w 1847"/>
                <a:gd name="T3" fmla="*/ 1514 h 1514"/>
                <a:gd name="T4" fmla="*/ 112 w 1847"/>
                <a:gd name="T5" fmla="*/ 757 h 1514"/>
                <a:gd name="T6" fmla="*/ 1126 w 1847"/>
                <a:gd name="T7" fmla="*/ 0 h 1514"/>
                <a:gd name="T8" fmla="*/ 1735 w 1847"/>
                <a:gd name="T9" fmla="*/ 757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7" h="1514">
                  <a:moveTo>
                    <a:pt x="1735" y="757"/>
                  </a:moveTo>
                  <a:cubicBezTo>
                    <a:pt x="1623" y="1175"/>
                    <a:pt x="1169" y="1514"/>
                    <a:pt x="721" y="1514"/>
                  </a:cubicBezTo>
                  <a:cubicBezTo>
                    <a:pt x="273" y="1514"/>
                    <a:pt x="0" y="1175"/>
                    <a:pt x="112" y="757"/>
                  </a:cubicBezTo>
                  <a:cubicBezTo>
                    <a:pt x="224" y="339"/>
                    <a:pt x="678" y="0"/>
                    <a:pt x="1126" y="0"/>
                  </a:cubicBezTo>
                  <a:cubicBezTo>
                    <a:pt x="1574" y="0"/>
                    <a:pt x="1847" y="339"/>
                    <a:pt x="1735" y="75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/>
            <a:lstStyle/>
            <a:p>
              <a:pPr defTabSz="1371326">
                <a:defRPr/>
              </a:pPr>
              <a:endParaRPr lang="id-ID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DC6AF49A-3C6F-9D4C-937C-4AD3287B36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5136" y="3222379"/>
              <a:ext cx="5624405" cy="4611113"/>
            </a:xfrm>
            <a:custGeom>
              <a:avLst/>
              <a:gdLst>
                <a:gd name="T0" fmla="*/ 1406 w 1497"/>
                <a:gd name="T1" fmla="*/ 613 h 1227"/>
                <a:gd name="T2" fmla="*/ 584 w 1497"/>
                <a:gd name="T3" fmla="*/ 1227 h 1227"/>
                <a:gd name="T4" fmla="*/ 91 w 1497"/>
                <a:gd name="T5" fmla="*/ 613 h 1227"/>
                <a:gd name="T6" fmla="*/ 913 w 1497"/>
                <a:gd name="T7" fmla="*/ 0 h 1227"/>
                <a:gd name="T8" fmla="*/ 1406 w 1497"/>
                <a:gd name="T9" fmla="*/ 613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7" h="1227">
                  <a:moveTo>
                    <a:pt x="1406" y="613"/>
                  </a:moveTo>
                  <a:cubicBezTo>
                    <a:pt x="1315" y="952"/>
                    <a:pt x="947" y="1227"/>
                    <a:pt x="584" y="1227"/>
                  </a:cubicBezTo>
                  <a:cubicBezTo>
                    <a:pt x="221" y="1227"/>
                    <a:pt x="0" y="952"/>
                    <a:pt x="91" y="613"/>
                  </a:cubicBezTo>
                  <a:cubicBezTo>
                    <a:pt x="182" y="274"/>
                    <a:pt x="550" y="0"/>
                    <a:pt x="913" y="0"/>
                  </a:cubicBezTo>
                  <a:cubicBezTo>
                    <a:pt x="1276" y="0"/>
                    <a:pt x="1497" y="274"/>
                    <a:pt x="1406" y="61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defTabSz="1371326">
                <a:defRPr/>
              </a:pPr>
              <a:endParaRPr lang="id-ID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54E7955C-8310-984A-969F-3E57E28B33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2344" y="3523670"/>
              <a:ext cx="4888459" cy="4005473"/>
            </a:xfrm>
            <a:custGeom>
              <a:avLst/>
              <a:gdLst>
                <a:gd name="T0" fmla="*/ 1222 w 1301"/>
                <a:gd name="T1" fmla="*/ 533 h 1066"/>
                <a:gd name="T2" fmla="*/ 508 w 1301"/>
                <a:gd name="T3" fmla="*/ 1066 h 1066"/>
                <a:gd name="T4" fmla="*/ 79 w 1301"/>
                <a:gd name="T5" fmla="*/ 533 h 1066"/>
                <a:gd name="T6" fmla="*/ 793 w 1301"/>
                <a:gd name="T7" fmla="*/ 0 h 1066"/>
                <a:gd name="T8" fmla="*/ 1222 w 1301"/>
                <a:gd name="T9" fmla="*/ 533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1" h="1066">
                  <a:moveTo>
                    <a:pt x="1222" y="533"/>
                  </a:moveTo>
                  <a:cubicBezTo>
                    <a:pt x="1143" y="828"/>
                    <a:pt x="823" y="1066"/>
                    <a:pt x="508" y="1066"/>
                  </a:cubicBezTo>
                  <a:cubicBezTo>
                    <a:pt x="192" y="1066"/>
                    <a:pt x="0" y="828"/>
                    <a:pt x="79" y="533"/>
                  </a:cubicBezTo>
                  <a:cubicBezTo>
                    <a:pt x="158" y="239"/>
                    <a:pt x="478" y="0"/>
                    <a:pt x="793" y="0"/>
                  </a:cubicBezTo>
                  <a:cubicBezTo>
                    <a:pt x="1109" y="0"/>
                    <a:pt x="1301" y="239"/>
                    <a:pt x="1222" y="5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pPr defTabSz="1371326">
                <a:defRPr/>
              </a:pPr>
              <a:endParaRPr lang="id-ID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B8EBFA82-82E3-184E-8AF7-8C092E36A6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8785" y="3933546"/>
              <a:ext cx="3874046" cy="3185720"/>
            </a:xfrm>
            <a:custGeom>
              <a:avLst/>
              <a:gdLst>
                <a:gd name="T0" fmla="*/ 968 w 1031"/>
                <a:gd name="T1" fmla="*/ 424 h 848"/>
                <a:gd name="T2" fmla="*/ 402 w 1031"/>
                <a:gd name="T3" fmla="*/ 848 h 848"/>
                <a:gd name="T4" fmla="*/ 63 w 1031"/>
                <a:gd name="T5" fmla="*/ 424 h 848"/>
                <a:gd name="T6" fmla="*/ 629 w 1031"/>
                <a:gd name="T7" fmla="*/ 0 h 848"/>
                <a:gd name="T8" fmla="*/ 968 w 1031"/>
                <a:gd name="T9" fmla="*/ 424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848">
                  <a:moveTo>
                    <a:pt x="968" y="424"/>
                  </a:moveTo>
                  <a:cubicBezTo>
                    <a:pt x="905" y="658"/>
                    <a:pt x="652" y="848"/>
                    <a:pt x="402" y="848"/>
                  </a:cubicBezTo>
                  <a:cubicBezTo>
                    <a:pt x="152" y="848"/>
                    <a:pt x="0" y="658"/>
                    <a:pt x="63" y="424"/>
                  </a:cubicBezTo>
                  <a:cubicBezTo>
                    <a:pt x="126" y="190"/>
                    <a:pt x="379" y="0"/>
                    <a:pt x="629" y="0"/>
                  </a:cubicBezTo>
                  <a:cubicBezTo>
                    <a:pt x="879" y="0"/>
                    <a:pt x="1031" y="190"/>
                    <a:pt x="968" y="42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defTabSz="1371326">
                <a:defRPr/>
              </a:pPr>
              <a:endParaRPr lang="id-ID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EA3EA2BD-99C2-F34C-B06F-327BC94FB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6671" y="4268417"/>
              <a:ext cx="3040063" cy="2517775"/>
            </a:xfrm>
            <a:custGeom>
              <a:avLst/>
              <a:gdLst>
                <a:gd name="T0" fmla="*/ 2147483647 w 809"/>
                <a:gd name="T1" fmla="*/ 2147483647 h 670"/>
                <a:gd name="T2" fmla="*/ 2147483647 w 809"/>
                <a:gd name="T3" fmla="*/ 2147483647 h 670"/>
                <a:gd name="T4" fmla="*/ 706053692 w 809"/>
                <a:gd name="T5" fmla="*/ 2147483647 h 670"/>
                <a:gd name="T6" fmla="*/ 2147483647 w 809"/>
                <a:gd name="T7" fmla="*/ 0 h 670"/>
                <a:gd name="T8" fmla="*/ 2147483647 w 809"/>
                <a:gd name="T9" fmla="*/ 2147483647 h 6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09" h="670">
                  <a:moveTo>
                    <a:pt x="759" y="335"/>
                  </a:moveTo>
                  <a:cubicBezTo>
                    <a:pt x="710" y="520"/>
                    <a:pt x="511" y="670"/>
                    <a:pt x="315" y="670"/>
                  </a:cubicBezTo>
                  <a:cubicBezTo>
                    <a:pt x="119" y="670"/>
                    <a:pt x="0" y="520"/>
                    <a:pt x="50" y="335"/>
                  </a:cubicBezTo>
                  <a:cubicBezTo>
                    <a:pt x="99" y="150"/>
                    <a:pt x="298" y="0"/>
                    <a:pt x="494" y="0"/>
                  </a:cubicBezTo>
                  <a:cubicBezTo>
                    <a:pt x="690" y="0"/>
                    <a:pt x="809" y="150"/>
                    <a:pt x="759" y="3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3" name="Freeform 24">
              <a:extLst>
                <a:ext uri="{FF2B5EF4-FFF2-40B4-BE49-F238E27FC236}">
                  <a16:creationId xmlns:a16="http://schemas.microsoft.com/office/drawing/2014/main" id="{EC143CDC-4444-3649-9711-7B471DA36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6533" y="4595772"/>
              <a:ext cx="2220080" cy="1862798"/>
            </a:xfrm>
            <a:custGeom>
              <a:avLst/>
              <a:gdLst>
                <a:gd name="T0" fmla="*/ 555 w 591"/>
                <a:gd name="T1" fmla="*/ 248 h 496"/>
                <a:gd name="T2" fmla="*/ 229 w 591"/>
                <a:gd name="T3" fmla="*/ 496 h 496"/>
                <a:gd name="T4" fmla="*/ 36 w 591"/>
                <a:gd name="T5" fmla="*/ 248 h 496"/>
                <a:gd name="T6" fmla="*/ 362 w 591"/>
                <a:gd name="T7" fmla="*/ 0 h 496"/>
                <a:gd name="T8" fmla="*/ 555 w 591"/>
                <a:gd name="T9" fmla="*/ 248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1" h="496">
                  <a:moveTo>
                    <a:pt x="555" y="248"/>
                  </a:moveTo>
                  <a:cubicBezTo>
                    <a:pt x="518" y="385"/>
                    <a:pt x="372" y="496"/>
                    <a:pt x="229" y="496"/>
                  </a:cubicBezTo>
                  <a:cubicBezTo>
                    <a:pt x="86" y="496"/>
                    <a:pt x="0" y="385"/>
                    <a:pt x="36" y="248"/>
                  </a:cubicBezTo>
                  <a:cubicBezTo>
                    <a:pt x="73" y="111"/>
                    <a:pt x="219" y="0"/>
                    <a:pt x="362" y="0"/>
                  </a:cubicBezTo>
                  <a:cubicBezTo>
                    <a:pt x="505" y="0"/>
                    <a:pt x="591" y="111"/>
                    <a:pt x="555" y="24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defTabSz="1371326">
                <a:defRPr/>
              </a:pPr>
              <a:endParaRPr lang="id-ID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4" name="Freeform 25">
              <a:extLst>
                <a:ext uri="{FF2B5EF4-FFF2-40B4-BE49-F238E27FC236}">
                  <a16:creationId xmlns:a16="http://schemas.microsoft.com/office/drawing/2014/main" id="{7A7F6790-696E-FD40-B6AA-20DBF5570D2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096" y="5090742"/>
              <a:ext cx="1068388" cy="876300"/>
            </a:xfrm>
            <a:custGeom>
              <a:avLst/>
              <a:gdLst>
                <a:gd name="T0" fmla="*/ 2147483647 w 284"/>
                <a:gd name="T1" fmla="*/ 1640787129 h 233"/>
                <a:gd name="T2" fmla="*/ 1556731602 w 284"/>
                <a:gd name="T3" fmla="*/ 2147483647 h 233"/>
                <a:gd name="T4" fmla="*/ 240586682 w 284"/>
                <a:gd name="T5" fmla="*/ 1640787129 h 233"/>
                <a:gd name="T6" fmla="*/ 2147483647 w 284"/>
                <a:gd name="T7" fmla="*/ 0 h 233"/>
                <a:gd name="T8" fmla="*/ 2147483647 w 284"/>
                <a:gd name="T9" fmla="*/ 1640787129 h 2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4" h="233">
                  <a:moveTo>
                    <a:pt x="266" y="116"/>
                  </a:moveTo>
                  <a:cubicBezTo>
                    <a:pt x="249" y="180"/>
                    <a:pt x="179" y="233"/>
                    <a:pt x="110" y="233"/>
                  </a:cubicBezTo>
                  <a:cubicBezTo>
                    <a:pt x="41" y="233"/>
                    <a:pt x="0" y="180"/>
                    <a:pt x="17" y="116"/>
                  </a:cubicBezTo>
                  <a:cubicBezTo>
                    <a:pt x="34" y="52"/>
                    <a:pt x="104" y="0"/>
                    <a:pt x="173" y="0"/>
                  </a:cubicBezTo>
                  <a:cubicBezTo>
                    <a:pt x="242" y="0"/>
                    <a:pt x="284" y="52"/>
                    <a:pt x="266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25" name="Group 12">
            <a:extLst>
              <a:ext uri="{FF2B5EF4-FFF2-40B4-BE49-F238E27FC236}">
                <a16:creationId xmlns:a16="http://schemas.microsoft.com/office/drawing/2014/main" id="{CE9D45D9-106C-1848-A462-34D29E52BB44}"/>
              </a:ext>
            </a:extLst>
          </p:cNvPr>
          <p:cNvGrpSpPr/>
          <p:nvPr/>
        </p:nvGrpSpPr>
        <p:grpSpPr>
          <a:xfrm>
            <a:off x="5478963" y="1775651"/>
            <a:ext cx="1631661" cy="1469406"/>
            <a:chOff x="6076950" y="2566001"/>
            <a:chExt cx="3076576" cy="3133124"/>
          </a:xfrm>
          <a:effectLst>
            <a:outerShdw blurRad="177800" dir="18900000" sy="23000" kx="-1200000" algn="bl" rotWithShape="0">
              <a:prstClr val="black">
                <a:alpha val="29000"/>
              </a:prstClr>
            </a:outerShdw>
          </a:effectLst>
        </p:grpSpPr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BF789EBE-AC6D-F140-AB5E-3D1CF3C2C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0788" y="5375275"/>
              <a:ext cx="312738" cy="323850"/>
            </a:xfrm>
            <a:custGeom>
              <a:avLst/>
              <a:gdLst>
                <a:gd name="T0" fmla="*/ 68 w 83"/>
                <a:gd name="T1" fmla="*/ 68 h 86"/>
                <a:gd name="T2" fmla="*/ 34 w 83"/>
                <a:gd name="T3" fmla="*/ 30 h 86"/>
                <a:gd name="T4" fmla="*/ 16 w 83"/>
                <a:gd name="T5" fmla="*/ 10 h 86"/>
                <a:gd name="T6" fmla="*/ 6 w 83"/>
                <a:gd name="T7" fmla="*/ 0 h 86"/>
                <a:gd name="T8" fmla="*/ 3 w 83"/>
                <a:gd name="T9" fmla="*/ 5 h 86"/>
                <a:gd name="T10" fmla="*/ 0 w 83"/>
                <a:gd name="T11" fmla="*/ 11 h 86"/>
                <a:gd name="T12" fmla="*/ 9 w 83"/>
                <a:gd name="T13" fmla="*/ 21 h 86"/>
                <a:gd name="T14" fmla="*/ 29 w 83"/>
                <a:gd name="T15" fmla="*/ 39 h 86"/>
                <a:gd name="T16" fmla="*/ 66 w 83"/>
                <a:gd name="T17" fmla="*/ 72 h 86"/>
                <a:gd name="T18" fmla="*/ 83 w 83"/>
                <a:gd name="T19" fmla="*/ 86 h 86"/>
                <a:gd name="T20" fmla="*/ 83 w 83"/>
                <a:gd name="T21" fmla="*/ 85 h 86"/>
                <a:gd name="T22" fmla="*/ 68 w 83"/>
                <a:gd name="T23" fmla="*/ 6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6">
                  <a:moveTo>
                    <a:pt x="68" y="68"/>
                  </a:moveTo>
                  <a:cubicBezTo>
                    <a:pt x="59" y="57"/>
                    <a:pt x="46" y="44"/>
                    <a:pt x="34" y="30"/>
                  </a:cubicBezTo>
                  <a:cubicBezTo>
                    <a:pt x="28" y="23"/>
                    <a:pt x="22" y="16"/>
                    <a:pt x="16" y="10"/>
                  </a:cubicBezTo>
                  <a:cubicBezTo>
                    <a:pt x="13" y="6"/>
                    <a:pt x="9" y="3"/>
                    <a:pt x="6" y="0"/>
                  </a:cubicBezTo>
                  <a:cubicBezTo>
                    <a:pt x="5" y="2"/>
                    <a:pt x="4" y="4"/>
                    <a:pt x="3" y="5"/>
                  </a:cubicBezTo>
                  <a:cubicBezTo>
                    <a:pt x="2" y="7"/>
                    <a:pt x="1" y="9"/>
                    <a:pt x="0" y="11"/>
                  </a:cubicBezTo>
                  <a:cubicBezTo>
                    <a:pt x="3" y="14"/>
                    <a:pt x="6" y="18"/>
                    <a:pt x="9" y="21"/>
                  </a:cubicBezTo>
                  <a:cubicBezTo>
                    <a:pt x="15" y="27"/>
                    <a:pt x="22" y="33"/>
                    <a:pt x="29" y="39"/>
                  </a:cubicBezTo>
                  <a:cubicBezTo>
                    <a:pt x="42" y="51"/>
                    <a:pt x="56" y="63"/>
                    <a:pt x="66" y="72"/>
                  </a:cubicBezTo>
                  <a:cubicBezTo>
                    <a:pt x="76" y="81"/>
                    <a:pt x="83" y="86"/>
                    <a:pt x="83" y="86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85"/>
                    <a:pt x="77" y="78"/>
                    <a:pt x="68" y="68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371326">
                <a:defRPr/>
              </a:pPr>
              <a:endParaRPr lang="id-ID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D4467C6-FEB7-814B-9D7B-ED87E77F5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9589" y="4606925"/>
              <a:ext cx="782638" cy="903287"/>
            </a:xfrm>
            <a:custGeom>
              <a:avLst/>
              <a:gdLst>
                <a:gd name="T0" fmla="*/ 204 w 208"/>
                <a:gd name="T1" fmla="*/ 156 h 240"/>
                <a:gd name="T2" fmla="*/ 48 w 208"/>
                <a:gd name="T3" fmla="*/ 0 h 240"/>
                <a:gd name="T4" fmla="*/ 48 w 208"/>
                <a:gd name="T5" fmla="*/ 0 h 240"/>
                <a:gd name="T6" fmla="*/ 35 w 208"/>
                <a:gd name="T7" fmla="*/ 53 h 240"/>
                <a:gd name="T8" fmla="*/ 0 w 208"/>
                <a:gd name="T9" fmla="*/ 84 h 240"/>
                <a:gd name="T10" fmla="*/ 156 w 208"/>
                <a:gd name="T11" fmla="*/ 240 h 240"/>
                <a:gd name="T12" fmla="*/ 189 w 208"/>
                <a:gd name="T13" fmla="*/ 215 h 240"/>
                <a:gd name="T14" fmla="*/ 192 w 208"/>
                <a:gd name="T15" fmla="*/ 209 h 240"/>
                <a:gd name="T16" fmla="*/ 195 w 208"/>
                <a:gd name="T17" fmla="*/ 204 h 240"/>
                <a:gd name="T18" fmla="*/ 204 w 208"/>
                <a:gd name="T19" fmla="*/ 15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240">
                  <a:moveTo>
                    <a:pt x="204" y="156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6"/>
                    <a:pt x="48" y="30"/>
                    <a:pt x="35" y="53"/>
                  </a:cubicBezTo>
                  <a:cubicBezTo>
                    <a:pt x="22" y="75"/>
                    <a:pt x="7" y="89"/>
                    <a:pt x="0" y="84"/>
                  </a:cubicBezTo>
                  <a:cubicBezTo>
                    <a:pt x="156" y="240"/>
                    <a:pt x="156" y="240"/>
                    <a:pt x="156" y="240"/>
                  </a:cubicBezTo>
                  <a:cubicBezTo>
                    <a:pt x="156" y="240"/>
                    <a:pt x="173" y="237"/>
                    <a:pt x="189" y="215"/>
                  </a:cubicBezTo>
                  <a:cubicBezTo>
                    <a:pt x="190" y="213"/>
                    <a:pt x="191" y="211"/>
                    <a:pt x="192" y="209"/>
                  </a:cubicBezTo>
                  <a:cubicBezTo>
                    <a:pt x="193" y="208"/>
                    <a:pt x="194" y="206"/>
                    <a:pt x="195" y="204"/>
                  </a:cubicBezTo>
                  <a:cubicBezTo>
                    <a:pt x="208" y="179"/>
                    <a:pt x="204" y="156"/>
                    <a:pt x="204" y="15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371326">
                <a:defRPr/>
              </a:pPr>
              <a:endParaRPr lang="id-ID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BB6B3C89-EE90-CF4F-BA16-3BED88A84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3713" y="4592638"/>
              <a:ext cx="219075" cy="349250"/>
            </a:xfrm>
            <a:custGeom>
              <a:avLst/>
              <a:gdLst>
                <a:gd name="T0" fmla="*/ 52 w 58"/>
                <a:gd name="T1" fmla="*/ 4 h 93"/>
                <a:gd name="T2" fmla="*/ 32 w 58"/>
                <a:gd name="T3" fmla="*/ 13 h 93"/>
                <a:gd name="T4" fmla="*/ 39 w 58"/>
                <a:gd name="T5" fmla="*/ 21 h 93"/>
                <a:gd name="T6" fmla="*/ 39 w 58"/>
                <a:gd name="T7" fmla="*/ 26 h 93"/>
                <a:gd name="T8" fmla="*/ 32 w 58"/>
                <a:gd name="T9" fmla="*/ 51 h 93"/>
                <a:gd name="T10" fmla="*/ 16 w 58"/>
                <a:gd name="T11" fmla="*/ 66 h 93"/>
                <a:gd name="T12" fmla="*/ 13 w 58"/>
                <a:gd name="T13" fmla="*/ 67 h 93"/>
                <a:gd name="T14" fmla="*/ 5 w 58"/>
                <a:gd name="T15" fmla="*/ 59 h 93"/>
                <a:gd name="T16" fmla="*/ 4 w 58"/>
                <a:gd name="T17" fmla="*/ 87 h 93"/>
                <a:gd name="T18" fmla="*/ 4 w 58"/>
                <a:gd name="T19" fmla="*/ 88 h 93"/>
                <a:gd name="T20" fmla="*/ 39 w 58"/>
                <a:gd name="T21" fmla="*/ 57 h 93"/>
                <a:gd name="T22" fmla="*/ 52 w 58"/>
                <a:gd name="T23" fmla="*/ 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93">
                  <a:moveTo>
                    <a:pt x="52" y="4"/>
                  </a:moveTo>
                  <a:cubicBezTo>
                    <a:pt x="48" y="0"/>
                    <a:pt x="40" y="4"/>
                    <a:pt x="32" y="13"/>
                  </a:cubicBezTo>
                  <a:cubicBezTo>
                    <a:pt x="37" y="18"/>
                    <a:pt x="39" y="21"/>
                    <a:pt x="39" y="21"/>
                  </a:cubicBezTo>
                  <a:cubicBezTo>
                    <a:pt x="39" y="21"/>
                    <a:pt x="40" y="23"/>
                    <a:pt x="39" y="26"/>
                  </a:cubicBezTo>
                  <a:cubicBezTo>
                    <a:pt x="39" y="31"/>
                    <a:pt x="38" y="40"/>
                    <a:pt x="32" y="51"/>
                  </a:cubicBezTo>
                  <a:cubicBezTo>
                    <a:pt x="25" y="61"/>
                    <a:pt x="20" y="65"/>
                    <a:pt x="16" y="66"/>
                  </a:cubicBezTo>
                  <a:cubicBezTo>
                    <a:pt x="14" y="67"/>
                    <a:pt x="13" y="67"/>
                    <a:pt x="13" y="67"/>
                  </a:cubicBezTo>
                  <a:cubicBezTo>
                    <a:pt x="13" y="67"/>
                    <a:pt x="10" y="64"/>
                    <a:pt x="5" y="59"/>
                  </a:cubicBezTo>
                  <a:cubicBezTo>
                    <a:pt x="1" y="72"/>
                    <a:pt x="0" y="83"/>
                    <a:pt x="4" y="87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11" y="93"/>
                    <a:pt x="26" y="79"/>
                    <a:pt x="39" y="57"/>
                  </a:cubicBezTo>
                  <a:cubicBezTo>
                    <a:pt x="52" y="34"/>
                    <a:pt x="58" y="10"/>
                    <a:pt x="52" y="4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371326">
                <a:defRPr/>
              </a:pPr>
              <a:endParaRPr lang="id-ID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B4EEA040-96B7-6146-8753-13E8A71B0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6950" y="3233738"/>
              <a:ext cx="754063" cy="647700"/>
            </a:xfrm>
            <a:custGeom>
              <a:avLst/>
              <a:gdLst>
                <a:gd name="T0" fmla="*/ 82 w 200"/>
                <a:gd name="T1" fmla="*/ 64 h 172"/>
                <a:gd name="T2" fmla="*/ 200 w 200"/>
                <a:gd name="T3" fmla="*/ 38 h 172"/>
                <a:gd name="T4" fmla="*/ 200 w 200"/>
                <a:gd name="T5" fmla="*/ 36 h 172"/>
                <a:gd name="T6" fmla="*/ 73 w 200"/>
                <a:gd name="T7" fmla="*/ 14 h 172"/>
                <a:gd name="T8" fmla="*/ 8 w 200"/>
                <a:gd name="T9" fmla="*/ 126 h 172"/>
                <a:gd name="T10" fmla="*/ 63 w 200"/>
                <a:gd name="T11" fmla="*/ 172 h 172"/>
                <a:gd name="T12" fmla="*/ 82 w 200"/>
                <a:gd name="T13" fmla="*/ 6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172">
                  <a:moveTo>
                    <a:pt x="82" y="64"/>
                  </a:moveTo>
                  <a:cubicBezTo>
                    <a:pt x="105" y="25"/>
                    <a:pt x="156" y="22"/>
                    <a:pt x="200" y="38"/>
                  </a:cubicBezTo>
                  <a:cubicBezTo>
                    <a:pt x="200" y="37"/>
                    <a:pt x="199" y="36"/>
                    <a:pt x="200" y="36"/>
                  </a:cubicBezTo>
                  <a:cubicBezTo>
                    <a:pt x="159" y="13"/>
                    <a:pt x="108" y="0"/>
                    <a:pt x="73" y="14"/>
                  </a:cubicBezTo>
                  <a:cubicBezTo>
                    <a:pt x="5" y="41"/>
                    <a:pt x="0" y="80"/>
                    <a:pt x="8" y="126"/>
                  </a:cubicBezTo>
                  <a:cubicBezTo>
                    <a:pt x="13" y="151"/>
                    <a:pt x="34" y="167"/>
                    <a:pt x="63" y="172"/>
                  </a:cubicBezTo>
                  <a:cubicBezTo>
                    <a:pt x="57" y="136"/>
                    <a:pt x="63" y="96"/>
                    <a:pt x="82" y="6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/>
            <a:lstStyle/>
            <a:p>
              <a:pPr defTabSz="1371326">
                <a:defRPr/>
              </a:pPr>
              <a:endParaRPr lang="id-ID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138035DD-529F-C741-A1FD-4D2581A46F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163" y="2638425"/>
              <a:ext cx="279400" cy="730250"/>
            </a:xfrm>
            <a:custGeom>
              <a:avLst/>
              <a:gdLst>
                <a:gd name="T0" fmla="*/ 40 w 74"/>
                <a:gd name="T1" fmla="*/ 38 h 194"/>
                <a:gd name="T2" fmla="*/ 74 w 74"/>
                <a:gd name="T3" fmla="*/ 0 h 194"/>
                <a:gd name="T4" fmla="*/ 1 w 74"/>
                <a:gd name="T5" fmla="*/ 100 h 194"/>
                <a:gd name="T6" fmla="*/ 52 w 74"/>
                <a:gd name="T7" fmla="*/ 194 h 194"/>
                <a:gd name="T8" fmla="*/ 52 w 74"/>
                <a:gd name="T9" fmla="*/ 194 h 194"/>
                <a:gd name="T10" fmla="*/ 40 w 74"/>
                <a:gd name="T11" fmla="*/ 3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94">
                  <a:moveTo>
                    <a:pt x="40" y="38"/>
                  </a:moveTo>
                  <a:cubicBezTo>
                    <a:pt x="50" y="21"/>
                    <a:pt x="62" y="9"/>
                    <a:pt x="74" y="0"/>
                  </a:cubicBezTo>
                  <a:cubicBezTo>
                    <a:pt x="32" y="10"/>
                    <a:pt x="0" y="31"/>
                    <a:pt x="1" y="100"/>
                  </a:cubicBezTo>
                  <a:cubicBezTo>
                    <a:pt x="1" y="132"/>
                    <a:pt x="23" y="166"/>
                    <a:pt x="52" y="194"/>
                  </a:cubicBezTo>
                  <a:cubicBezTo>
                    <a:pt x="52" y="194"/>
                    <a:pt x="52" y="194"/>
                    <a:pt x="52" y="194"/>
                  </a:cubicBezTo>
                  <a:cubicBezTo>
                    <a:pt x="29" y="143"/>
                    <a:pt x="18" y="77"/>
                    <a:pt x="40" y="3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/>
            <a:lstStyle/>
            <a:p>
              <a:pPr defTabSz="1371326">
                <a:defRPr/>
              </a:pPr>
              <a:endParaRPr lang="id-ID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F08253F1-8DC8-F54A-94FC-64DFA3DAB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1263" y="3296039"/>
              <a:ext cx="803275" cy="974725"/>
            </a:xfrm>
            <a:custGeom>
              <a:avLst/>
              <a:gdLst>
                <a:gd name="T0" fmla="*/ 199 w 213"/>
                <a:gd name="T1" fmla="*/ 83 h 259"/>
                <a:gd name="T2" fmla="*/ 143 w 213"/>
                <a:gd name="T3" fmla="*/ 16 h 259"/>
                <a:gd name="T4" fmla="*/ 25 w 213"/>
                <a:gd name="T5" fmla="*/ 42 h 259"/>
                <a:gd name="T6" fmla="*/ 6 w 213"/>
                <a:gd name="T7" fmla="*/ 150 h 259"/>
                <a:gd name="T8" fmla="*/ 39 w 213"/>
                <a:gd name="T9" fmla="*/ 218 h 259"/>
                <a:gd name="T10" fmla="*/ 172 w 213"/>
                <a:gd name="T11" fmla="*/ 190 h 259"/>
                <a:gd name="T12" fmla="*/ 211 w 213"/>
                <a:gd name="T13" fmla="*/ 104 h 259"/>
                <a:gd name="T14" fmla="*/ 213 w 213"/>
                <a:gd name="T15" fmla="*/ 99 h 259"/>
                <a:gd name="T16" fmla="*/ 212 w 213"/>
                <a:gd name="T17" fmla="*/ 98 h 259"/>
                <a:gd name="T18" fmla="*/ 199 w 213"/>
                <a:gd name="T19" fmla="*/ 83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259">
                  <a:moveTo>
                    <a:pt x="199" y="83"/>
                  </a:moveTo>
                  <a:cubicBezTo>
                    <a:pt x="173" y="54"/>
                    <a:pt x="145" y="23"/>
                    <a:pt x="143" y="16"/>
                  </a:cubicBezTo>
                  <a:cubicBezTo>
                    <a:pt x="99" y="0"/>
                    <a:pt x="48" y="3"/>
                    <a:pt x="25" y="42"/>
                  </a:cubicBezTo>
                  <a:cubicBezTo>
                    <a:pt x="6" y="74"/>
                    <a:pt x="0" y="114"/>
                    <a:pt x="6" y="150"/>
                  </a:cubicBezTo>
                  <a:cubicBezTo>
                    <a:pt x="11" y="176"/>
                    <a:pt x="22" y="201"/>
                    <a:pt x="39" y="218"/>
                  </a:cubicBezTo>
                  <a:cubicBezTo>
                    <a:pt x="80" y="259"/>
                    <a:pt x="140" y="246"/>
                    <a:pt x="172" y="190"/>
                  </a:cubicBezTo>
                  <a:cubicBezTo>
                    <a:pt x="191" y="158"/>
                    <a:pt x="207" y="130"/>
                    <a:pt x="211" y="104"/>
                  </a:cubicBezTo>
                  <a:cubicBezTo>
                    <a:pt x="212" y="102"/>
                    <a:pt x="213" y="101"/>
                    <a:pt x="213" y="99"/>
                  </a:cubicBezTo>
                  <a:cubicBezTo>
                    <a:pt x="213" y="99"/>
                    <a:pt x="213" y="98"/>
                    <a:pt x="212" y="98"/>
                  </a:cubicBezTo>
                  <a:cubicBezTo>
                    <a:pt x="207" y="92"/>
                    <a:pt x="203" y="87"/>
                    <a:pt x="199" y="8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defTabSz="1371326">
                <a:defRPr/>
              </a:pPr>
              <a:endParaRPr lang="id-ID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344C4A12-D4C9-4F4D-9259-76B627386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2301" y="2566001"/>
              <a:ext cx="763588" cy="1065212"/>
            </a:xfrm>
            <a:custGeom>
              <a:avLst/>
              <a:gdLst>
                <a:gd name="T0" fmla="*/ 22 w 203"/>
                <a:gd name="T1" fmla="*/ 60 h 283"/>
                <a:gd name="T2" fmla="*/ 34 w 203"/>
                <a:gd name="T3" fmla="*/ 216 h 283"/>
                <a:gd name="T4" fmla="*/ 72 w 203"/>
                <a:gd name="T5" fmla="*/ 246 h 283"/>
                <a:gd name="T6" fmla="*/ 95 w 203"/>
                <a:gd name="T7" fmla="*/ 267 h 283"/>
                <a:gd name="T8" fmla="*/ 99 w 203"/>
                <a:gd name="T9" fmla="*/ 270 h 283"/>
                <a:gd name="T10" fmla="*/ 113 w 203"/>
                <a:gd name="T11" fmla="*/ 283 h 283"/>
                <a:gd name="T12" fmla="*/ 170 w 203"/>
                <a:gd name="T13" fmla="*/ 207 h 283"/>
                <a:gd name="T14" fmla="*/ 155 w 203"/>
                <a:gd name="T15" fmla="*/ 31 h 283"/>
                <a:gd name="T16" fmla="*/ 56 w 203"/>
                <a:gd name="T17" fmla="*/ 22 h 283"/>
                <a:gd name="T18" fmla="*/ 22 w 203"/>
                <a:gd name="T19" fmla="*/ 6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83">
                  <a:moveTo>
                    <a:pt x="22" y="60"/>
                  </a:moveTo>
                  <a:cubicBezTo>
                    <a:pt x="0" y="99"/>
                    <a:pt x="11" y="165"/>
                    <a:pt x="34" y="216"/>
                  </a:cubicBezTo>
                  <a:cubicBezTo>
                    <a:pt x="37" y="216"/>
                    <a:pt x="55" y="231"/>
                    <a:pt x="72" y="246"/>
                  </a:cubicBezTo>
                  <a:cubicBezTo>
                    <a:pt x="79" y="252"/>
                    <a:pt x="87" y="259"/>
                    <a:pt x="95" y="267"/>
                  </a:cubicBezTo>
                  <a:cubicBezTo>
                    <a:pt x="97" y="268"/>
                    <a:pt x="98" y="269"/>
                    <a:pt x="99" y="270"/>
                  </a:cubicBezTo>
                  <a:cubicBezTo>
                    <a:pt x="103" y="274"/>
                    <a:pt x="108" y="278"/>
                    <a:pt x="113" y="283"/>
                  </a:cubicBezTo>
                  <a:cubicBezTo>
                    <a:pt x="133" y="272"/>
                    <a:pt x="150" y="241"/>
                    <a:pt x="170" y="207"/>
                  </a:cubicBezTo>
                  <a:cubicBezTo>
                    <a:pt x="203" y="151"/>
                    <a:pt x="196" y="72"/>
                    <a:pt x="155" y="31"/>
                  </a:cubicBezTo>
                  <a:cubicBezTo>
                    <a:pt x="126" y="2"/>
                    <a:pt x="88" y="0"/>
                    <a:pt x="56" y="22"/>
                  </a:cubicBezTo>
                  <a:cubicBezTo>
                    <a:pt x="44" y="31"/>
                    <a:pt x="32" y="43"/>
                    <a:pt x="22" y="6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defTabSz="1371326">
                <a:defRPr/>
              </a:pPr>
              <a:endParaRPr lang="id-ID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A83A64A8-0186-174E-86E0-FDDCE3FA3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6250" y="3368675"/>
              <a:ext cx="1438275" cy="1476375"/>
            </a:xfrm>
            <a:custGeom>
              <a:avLst/>
              <a:gdLst>
                <a:gd name="T0" fmla="*/ 381 w 382"/>
                <a:gd name="T1" fmla="*/ 346 h 392"/>
                <a:gd name="T2" fmla="*/ 374 w 382"/>
                <a:gd name="T3" fmla="*/ 338 h 392"/>
                <a:gd name="T4" fmla="*/ 80 w 382"/>
                <a:gd name="T5" fmla="*/ 67 h 392"/>
                <a:gd name="T6" fmla="*/ 66 w 382"/>
                <a:gd name="T7" fmla="*/ 54 h 392"/>
                <a:gd name="T8" fmla="*/ 62 w 382"/>
                <a:gd name="T9" fmla="*/ 51 h 392"/>
                <a:gd name="T10" fmla="*/ 39 w 382"/>
                <a:gd name="T11" fmla="*/ 30 h 392"/>
                <a:gd name="T12" fmla="*/ 1 w 382"/>
                <a:gd name="T13" fmla="*/ 0 h 392"/>
                <a:gd name="T14" fmla="*/ 1 w 382"/>
                <a:gd name="T15" fmla="*/ 0 h 392"/>
                <a:gd name="T16" fmla="*/ 1 w 382"/>
                <a:gd name="T17" fmla="*/ 0 h 392"/>
                <a:gd name="T18" fmla="*/ 1 w 382"/>
                <a:gd name="T19" fmla="*/ 0 h 392"/>
                <a:gd name="T20" fmla="*/ 1 w 382"/>
                <a:gd name="T21" fmla="*/ 2 h 392"/>
                <a:gd name="T22" fmla="*/ 57 w 382"/>
                <a:gd name="T23" fmla="*/ 69 h 392"/>
                <a:gd name="T24" fmla="*/ 70 w 382"/>
                <a:gd name="T25" fmla="*/ 84 h 392"/>
                <a:gd name="T26" fmla="*/ 71 w 382"/>
                <a:gd name="T27" fmla="*/ 85 h 392"/>
                <a:gd name="T28" fmla="*/ 347 w 382"/>
                <a:gd name="T29" fmla="*/ 384 h 392"/>
                <a:gd name="T30" fmla="*/ 355 w 382"/>
                <a:gd name="T31" fmla="*/ 392 h 392"/>
                <a:gd name="T32" fmla="*/ 358 w 382"/>
                <a:gd name="T33" fmla="*/ 391 h 392"/>
                <a:gd name="T34" fmla="*/ 374 w 382"/>
                <a:gd name="T35" fmla="*/ 376 h 392"/>
                <a:gd name="T36" fmla="*/ 381 w 382"/>
                <a:gd name="T37" fmla="*/ 351 h 392"/>
                <a:gd name="T38" fmla="*/ 381 w 382"/>
                <a:gd name="T39" fmla="*/ 346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2" h="392">
                  <a:moveTo>
                    <a:pt x="381" y="346"/>
                  </a:moveTo>
                  <a:cubicBezTo>
                    <a:pt x="381" y="346"/>
                    <a:pt x="379" y="343"/>
                    <a:pt x="374" y="338"/>
                  </a:cubicBezTo>
                  <a:cubicBezTo>
                    <a:pt x="337" y="304"/>
                    <a:pt x="177" y="154"/>
                    <a:pt x="80" y="67"/>
                  </a:cubicBezTo>
                  <a:cubicBezTo>
                    <a:pt x="75" y="62"/>
                    <a:pt x="70" y="58"/>
                    <a:pt x="66" y="54"/>
                  </a:cubicBezTo>
                  <a:cubicBezTo>
                    <a:pt x="65" y="53"/>
                    <a:pt x="64" y="52"/>
                    <a:pt x="62" y="51"/>
                  </a:cubicBezTo>
                  <a:cubicBezTo>
                    <a:pt x="54" y="43"/>
                    <a:pt x="46" y="36"/>
                    <a:pt x="39" y="30"/>
                  </a:cubicBezTo>
                  <a:cubicBezTo>
                    <a:pt x="22" y="15"/>
                    <a:pt x="4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1"/>
                    <a:pt x="1" y="2"/>
                  </a:cubicBezTo>
                  <a:cubicBezTo>
                    <a:pt x="3" y="9"/>
                    <a:pt x="31" y="40"/>
                    <a:pt x="57" y="69"/>
                  </a:cubicBezTo>
                  <a:cubicBezTo>
                    <a:pt x="61" y="73"/>
                    <a:pt x="65" y="78"/>
                    <a:pt x="70" y="84"/>
                  </a:cubicBezTo>
                  <a:cubicBezTo>
                    <a:pt x="71" y="84"/>
                    <a:pt x="71" y="85"/>
                    <a:pt x="71" y="85"/>
                  </a:cubicBezTo>
                  <a:cubicBezTo>
                    <a:pt x="162" y="186"/>
                    <a:pt x="312" y="347"/>
                    <a:pt x="347" y="384"/>
                  </a:cubicBezTo>
                  <a:cubicBezTo>
                    <a:pt x="352" y="389"/>
                    <a:pt x="355" y="392"/>
                    <a:pt x="355" y="392"/>
                  </a:cubicBezTo>
                  <a:cubicBezTo>
                    <a:pt x="355" y="392"/>
                    <a:pt x="356" y="392"/>
                    <a:pt x="358" y="391"/>
                  </a:cubicBezTo>
                  <a:cubicBezTo>
                    <a:pt x="362" y="390"/>
                    <a:pt x="367" y="386"/>
                    <a:pt x="374" y="376"/>
                  </a:cubicBezTo>
                  <a:cubicBezTo>
                    <a:pt x="380" y="365"/>
                    <a:pt x="381" y="356"/>
                    <a:pt x="381" y="351"/>
                  </a:cubicBezTo>
                  <a:cubicBezTo>
                    <a:pt x="382" y="348"/>
                    <a:pt x="381" y="346"/>
                    <a:pt x="381" y="3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defTabSz="1371326">
                <a:defRPr/>
              </a:pPr>
              <a:endParaRPr lang="id-ID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9885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960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Multi-site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study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theoretical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background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0171C5E4-AFF4-2849-9FC5-66D928B76EB2}"/>
              </a:ext>
            </a:extLst>
          </p:cNvPr>
          <p:cNvSpPr/>
          <p:nvPr/>
        </p:nvSpPr>
        <p:spPr>
          <a:xfrm>
            <a:off x="5336220" y="457920"/>
            <a:ext cx="228600" cy="2286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E505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A420B63-7A0E-C24F-9B78-ECD5476512BC}"/>
              </a:ext>
            </a:extLst>
          </p:cNvPr>
          <p:cNvSpPr txBox="1"/>
          <p:nvPr/>
        </p:nvSpPr>
        <p:spPr>
          <a:xfrm>
            <a:off x="387943" y="967530"/>
            <a:ext cx="73283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D0C494F-26BD-1148-A4F5-40FBEE331520}"/>
              </a:ext>
            </a:extLst>
          </p:cNvPr>
          <p:cNvSpPr txBox="1"/>
          <p:nvPr/>
        </p:nvSpPr>
        <p:spPr>
          <a:xfrm>
            <a:off x="387942" y="862100"/>
            <a:ext cx="6732705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mindfulness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exercises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(e.g., body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loving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kindness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…)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lack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information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the relative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efficacy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mindfulness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exercises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from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plethora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those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available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protocols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their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entirety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instead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differentiating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among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exercises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large scale multi-site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investigating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mindfulness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exercise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effective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decreasing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stress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necessary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8A1E2F1-030A-A646-953E-051AA8504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031" y="4175970"/>
            <a:ext cx="1370724" cy="90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24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3057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Multi-site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study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survey</a:t>
            </a:r>
            <a:endParaRPr lang="it-IT" sz="20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0171C5E4-AFF4-2849-9FC5-66D928B76EB2}"/>
              </a:ext>
            </a:extLst>
          </p:cNvPr>
          <p:cNvSpPr/>
          <p:nvPr/>
        </p:nvSpPr>
        <p:spPr>
          <a:xfrm>
            <a:off x="5336220" y="457920"/>
            <a:ext cx="228600" cy="2286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E505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A420B63-7A0E-C24F-9B78-ECD5476512BC}"/>
              </a:ext>
            </a:extLst>
          </p:cNvPr>
          <p:cNvSpPr txBox="1"/>
          <p:nvPr/>
        </p:nvSpPr>
        <p:spPr>
          <a:xfrm>
            <a:off x="387943" y="967530"/>
            <a:ext cx="73283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D0C494F-26BD-1148-A4F5-40FBEE331520}"/>
              </a:ext>
            </a:extLst>
          </p:cNvPr>
          <p:cNvSpPr txBox="1"/>
          <p:nvPr/>
        </p:nvSpPr>
        <p:spPr>
          <a:xfrm>
            <a:off x="387942" y="862100"/>
            <a:ext cx="67327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exercises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survey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mindfulness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literature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mindfulness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exercises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8A1E2F1-030A-A646-953E-051AA8504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031" y="4175970"/>
            <a:ext cx="1370724" cy="90125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E8B9483-0F27-F442-96BB-87E90310F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67530"/>
            <a:ext cx="639567" cy="639567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604808C7-E2AF-1841-B1D4-06FCA66884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0647" y="1770019"/>
            <a:ext cx="740702" cy="74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840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3057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Multi-site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study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survey</a:t>
            </a:r>
            <a:endParaRPr lang="it-IT" sz="20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0171C5E4-AFF4-2849-9FC5-66D928B76EB2}"/>
              </a:ext>
            </a:extLst>
          </p:cNvPr>
          <p:cNvSpPr/>
          <p:nvPr/>
        </p:nvSpPr>
        <p:spPr>
          <a:xfrm>
            <a:off x="5336220" y="457920"/>
            <a:ext cx="228600" cy="2286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E505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A420B63-7A0E-C24F-9B78-ECD5476512BC}"/>
              </a:ext>
            </a:extLst>
          </p:cNvPr>
          <p:cNvSpPr txBox="1"/>
          <p:nvPr/>
        </p:nvSpPr>
        <p:spPr>
          <a:xfrm>
            <a:off x="387943" y="967530"/>
            <a:ext cx="73283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D0C494F-26BD-1148-A4F5-40FBEE331520}"/>
              </a:ext>
            </a:extLst>
          </p:cNvPr>
          <p:cNvSpPr txBox="1"/>
          <p:nvPr/>
        </p:nvSpPr>
        <p:spPr>
          <a:xfrm>
            <a:off x="387942" y="862100"/>
            <a:ext cx="6732705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survey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asked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practitioners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suggestions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self-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administered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mindfulness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interventions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95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respondents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took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part in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survey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list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174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mindfulness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exercises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several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steps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8A1E2F1-030A-A646-953E-051AA8504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031" y="4175970"/>
            <a:ext cx="1370724" cy="90125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A9C5B7F-EC3B-2646-9BEF-A0CCD9F36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4055" y="967530"/>
            <a:ext cx="639567" cy="63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2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3057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Multi-site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study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survey</a:t>
            </a:r>
            <a:endParaRPr lang="it-IT" sz="20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0171C5E4-AFF4-2849-9FC5-66D928B76EB2}"/>
              </a:ext>
            </a:extLst>
          </p:cNvPr>
          <p:cNvSpPr/>
          <p:nvPr/>
        </p:nvSpPr>
        <p:spPr>
          <a:xfrm>
            <a:off x="5336220" y="457920"/>
            <a:ext cx="228600" cy="2286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E505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A420B63-7A0E-C24F-9B78-ECD5476512BC}"/>
              </a:ext>
            </a:extLst>
          </p:cNvPr>
          <p:cNvSpPr txBox="1"/>
          <p:nvPr/>
        </p:nvSpPr>
        <p:spPr>
          <a:xfrm>
            <a:off x="387943" y="967530"/>
            <a:ext cx="73283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D0C494F-26BD-1148-A4F5-40FBEE331520}"/>
              </a:ext>
            </a:extLst>
          </p:cNvPr>
          <p:cNvSpPr txBox="1"/>
          <p:nvPr/>
        </p:nvSpPr>
        <p:spPr>
          <a:xfrm>
            <a:off x="387942" y="862100"/>
            <a:ext cx="67327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survey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duplicates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merged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techniques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similarities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arrived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Body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mindful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breathing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walking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meditation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mindful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movement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self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compassion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break &amp;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loving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kindness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meditation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8A1E2F1-030A-A646-953E-051AA8504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031" y="4175970"/>
            <a:ext cx="1370724" cy="90125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A9C5B7F-EC3B-2646-9BEF-A0CCD9F36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4055" y="967530"/>
            <a:ext cx="639567" cy="63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90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3057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Multi-site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study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survey</a:t>
            </a:r>
            <a:endParaRPr lang="it-IT" sz="20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0171C5E4-AFF4-2849-9FC5-66D928B76EB2}"/>
              </a:ext>
            </a:extLst>
          </p:cNvPr>
          <p:cNvSpPr/>
          <p:nvPr/>
        </p:nvSpPr>
        <p:spPr>
          <a:xfrm>
            <a:off x="5336220" y="457920"/>
            <a:ext cx="228600" cy="2286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E505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A420B63-7A0E-C24F-9B78-ECD5476512BC}"/>
              </a:ext>
            </a:extLst>
          </p:cNvPr>
          <p:cNvSpPr txBox="1"/>
          <p:nvPr/>
        </p:nvSpPr>
        <p:spPr>
          <a:xfrm>
            <a:off x="387943" y="967530"/>
            <a:ext cx="73283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D0C494F-26BD-1148-A4F5-40FBEE331520}"/>
              </a:ext>
            </a:extLst>
          </p:cNvPr>
          <p:cNvSpPr txBox="1"/>
          <p:nvPr/>
        </p:nvSpPr>
        <p:spPr>
          <a:xfrm>
            <a:off x="387942" y="862100"/>
            <a:ext cx="6732705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literature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draw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from a list of 20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meditations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techniques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mindfulness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Matko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(2019)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drawn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up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consulting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637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meditators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retained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exercises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satisfied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criteria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8A1E2F1-030A-A646-953E-051AA8504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031" y="4175970"/>
            <a:ext cx="1370724" cy="901251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D72D321-D68C-E143-99CD-F2199D36D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2557" y="967530"/>
            <a:ext cx="740702" cy="74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22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3469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Multi-site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study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objectives</a:t>
            </a:r>
            <a:endParaRPr lang="it-IT" sz="20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0171C5E4-AFF4-2849-9FC5-66D928B76EB2}"/>
              </a:ext>
            </a:extLst>
          </p:cNvPr>
          <p:cNvSpPr/>
          <p:nvPr/>
        </p:nvSpPr>
        <p:spPr>
          <a:xfrm>
            <a:off x="5336220" y="457920"/>
            <a:ext cx="228600" cy="2286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E505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A420B63-7A0E-C24F-9B78-ECD5476512BC}"/>
              </a:ext>
            </a:extLst>
          </p:cNvPr>
          <p:cNvSpPr txBox="1"/>
          <p:nvPr/>
        </p:nvSpPr>
        <p:spPr>
          <a:xfrm>
            <a:off x="387943" y="967530"/>
            <a:ext cx="73283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D0C494F-26BD-1148-A4F5-40FBEE331520}"/>
              </a:ext>
            </a:extLst>
          </p:cNvPr>
          <p:cNvSpPr txBox="1"/>
          <p:nvPr/>
        </p:nvSpPr>
        <p:spPr>
          <a:xfrm>
            <a:off x="387942" y="862100"/>
            <a:ext cx="67327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8A1E2F1-030A-A646-953E-051AA8504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031" y="4175970"/>
            <a:ext cx="1370724" cy="90125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AEC3D05-929E-AE4D-BED7-A251C8C2DE6F}"/>
              </a:ext>
            </a:extLst>
          </p:cNvPr>
          <p:cNvSpPr txBox="1"/>
          <p:nvPr/>
        </p:nvSpPr>
        <p:spPr>
          <a:xfrm>
            <a:off x="387942" y="862100"/>
            <a:ext cx="67327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test 4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mindfulness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exercises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6419A0A-6ADE-D343-9E61-F78AD9906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85" y="2174369"/>
            <a:ext cx="1577824" cy="223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33C949AD-46BF-F543-ADEF-E96D27AFE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94" y="1244054"/>
            <a:ext cx="1613140" cy="2017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E4A1CECE-3FD4-E046-8645-363CC9F84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820" y="2368398"/>
            <a:ext cx="1352700" cy="2205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D9F94303-02DD-714F-84B8-EC99EA8B3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402" y="1180857"/>
            <a:ext cx="2035053" cy="226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6EB234C-58BA-B94E-98B3-8C2F06223A47}"/>
              </a:ext>
            </a:extLst>
          </p:cNvPr>
          <p:cNvSpPr txBox="1"/>
          <p:nvPr/>
        </p:nvSpPr>
        <p:spPr>
          <a:xfrm>
            <a:off x="6267772" y="3231817"/>
            <a:ext cx="13314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Mindful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breathing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372AEBD-4C3E-0F44-A1C6-0C5DB69CDE85}"/>
              </a:ext>
            </a:extLst>
          </p:cNvPr>
          <p:cNvSpPr txBox="1"/>
          <p:nvPr/>
        </p:nvSpPr>
        <p:spPr>
          <a:xfrm>
            <a:off x="2351330" y="3159242"/>
            <a:ext cx="13314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Loving-kindness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E2BEB2C-5A11-CC45-826A-ED371A2A6E71}"/>
              </a:ext>
            </a:extLst>
          </p:cNvPr>
          <p:cNvSpPr txBox="1"/>
          <p:nvPr/>
        </p:nvSpPr>
        <p:spPr>
          <a:xfrm>
            <a:off x="3942032" y="4387229"/>
            <a:ext cx="16642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Mindful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walking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AB80265-7506-EA41-8A41-8E4A3F538278}"/>
              </a:ext>
            </a:extLst>
          </p:cNvPr>
          <p:cNvSpPr txBox="1"/>
          <p:nvPr/>
        </p:nvSpPr>
        <p:spPr>
          <a:xfrm>
            <a:off x="507203" y="4175970"/>
            <a:ext cx="13314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Body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461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5069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Multi-site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study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experimental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conditions</a:t>
            </a:r>
            <a:endParaRPr lang="it-IT" sz="20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0171C5E4-AFF4-2849-9FC5-66D928B76EB2}"/>
              </a:ext>
            </a:extLst>
          </p:cNvPr>
          <p:cNvSpPr/>
          <p:nvPr/>
        </p:nvSpPr>
        <p:spPr>
          <a:xfrm>
            <a:off x="5336220" y="457920"/>
            <a:ext cx="228600" cy="2286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E5051"/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8A1E2F1-030A-A646-953E-051AA8504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031" y="4175970"/>
            <a:ext cx="1370724" cy="90125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351252-08E5-E24A-A89B-37AA159912CE}"/>
              </a:ext>
            </a:extLst>
          </p:cNvPr>
          <p:cNvSpPr txBox="1"/>
          <p:nvPr/>
        </p:nvSpPr>
        <p:spPr>
          <a:xfrm>
            <a:off x="387942" y="862100"/>
            <a:ext cx="67327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Body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body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participants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invited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“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their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the body. </a:t>
            </a:r>
          </a:p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time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wandered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participants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invited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back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awareness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attention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the part of the body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“scanning” and use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those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the body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 anchor.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44C8DE3-E730-F54E-BD94-370142EC3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878" y="1019795"/>
            <a:ext cx="2389630" cy="337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993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5069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Multi-site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study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experimental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conditions</a:t>
            </a:r>
            <a:endParaRPr lang="it-IT" sz="20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0171C5E4-AFF4-2849-9FC5-66D928B76EB2}"/>
              </a:ext>
            </a:extLst>
          </p:cNvPr>
          <p:cNvSpPr/>
          <p:nvPr/>
        </p:nvSpPr>
        <p:spPr>
          <a:xfrm>
            <a:off x="5336220" y="457920"/>
            <a:ext cx="228600" cy="2286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E5051"/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8A1E2F1-030A-A646-953E-051AA8504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031" y="4175970"/>
            <a:ext cx="1370724" cy="90125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351252-08E5-E24A-A89B-37AA159912CE}"/>
              </a:ext>
            </a:extLst>
          </p:cNvPr>
          <p:cNvSpPr txBox="1"/>
          <p:nvPr/>
        </p:nvSpPr>
        <p:spPr>
          <a:xfrm>
            <a:off x="387942" y="862100"/>
            <a:ext cx="673270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Loving-kindness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loving-kindness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meditation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participants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invited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cultivate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positive feelings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toward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themselves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participants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encouraged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loving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kindness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toward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themselves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feelings of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loving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kindness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towards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somebody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appreciate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already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somebody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neutral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towards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somebody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difficulty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21810D8-9350-1D47-B21D-EE60BB1C9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647" y="1302376"/>
            <a:ext cx="2453961" cy="306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205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5069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Multi-site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study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experimental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conditions</a:t>
            </a:r>
            <a:endParaRPr lang="it-IT" sz="20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0171C5E4-AFF4-2849-9FC5-66D928B76EB2}"/>
              </a:ext>
            </a:extLst>
          </p:cNvPr>
          <p:cNvSpPr/>
          <p:nvPr/>
        </p:nvSpPr>
        <p:spPr>
          <a:xfrm>
            <a:off x="5336220" y="457920"/>
            <a:ext cx="228600" cy="2286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E5051"/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8A1E2F1-030A-A646-953E-051AA8504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031" y="4175970"/>
            <a:ext cx="1370724" cy="90125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351252-08E5-E24A-A89B-37AA159912CE}"/>
              </a:ext>
            </a:extLst>
          </p:cNvPr>
          <p:cNvSpPr txBox="1"/>
          <p:nvPr/>
        </p:nvSpPr>
        <p:spPr>
          <a:xfrm>
            <a:off x="387942" y="862100"/>
            <a:ext cx="67327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Mindful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walking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mindful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walking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participants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invited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their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awareness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walking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Participants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invited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attention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bottoms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their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exercise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wandered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participants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invited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gently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focus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their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attention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back to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sensations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76465188-76A5-9E40-BA11-71FC2D740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164" y="934447"/>
            <a:ext cx="2052591" cy="334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29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Connettore 1 58">
            <a:extLst>
              <a:ext uri="{FF2B5EF4-FFF2-40B4-BE49-F238E27FC236}">
                <a16:creationId xmlns:a16="http://schemas.microsoft.com/office/drawing/2014/main" id="{4808C5F4-5ABB-784D-8C1E-45C9999EE54E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17AF0CAE-8944-FD44-AD1D-29063AB41C33}"/>
              </a:ext>
            </a:extLst>
          </p:cNvPr>
          <p:cNvSpPr txBox="1"/>
          <p:nvPr/>
        </p:nvSpPr>
        <p:spPr>
          <a:xfrm>
            <a:off x="182380" y="176911"/>
            <a:ext cx="15840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Focus -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PhD</a:t>
            </a:r>
            <a:endParaRPr lang="it-IT" sz="20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FA3DF8EF-7E57-4549-A667-A8EDDE141FD1}"/>
              </a:ext>
            </a:extLst>
          </p:cNvPr>
          <p:cNvSpPr/>
          <p:nvPr/>
        </p:nvSpPr>
        <p:spPr>
          <a:xfrm>
            <a:off x="5336220" y="457920"/>
            <a:ext cx="228600" cy="2286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E5051"/>
              </a:solidFill>
            </a:endParaRPr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06C7D12A-6085-9042-A5D4-84EAE23240F5}"/>
              </a:ext>
            </a:extLst>
          </p:cNvPr>
          <p:cNvSpPr txBox="1"/>
          <p:nvPr/>
        </p:nvSpPr>
        <p:spPr>
          <a:xfrm>
            <a:off x="387942" y="862100"/>
            <a:ext cx="67327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aim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PhD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63" name="Immagine 62">
            <a:extLst>
              <a:ext uri="{FF2B5EF4-FFF2-40B4-BE49-F238E27FC236}">
                <a16:creationId xmlns:a16="http://schemas.microsoft.com/office/drawing/2014/main" id="{15BE2057-A400-0F44-ABFF-B65ACDABD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031" y="4175970"/>
            <a:ext cx="1370724" cy="901251"/>
          </a:xfrm>
          <a:prstGeom prst="rect">
            <a:avLst/>
          </a:prstGeom>
        </p:spPr>
      </p:pic>
      <p:grpSp>
        <p:nvGrpSpPr>
          <p:cNvPr id="64" name="Group 3">
            <a:extLst>
              <a:ext uri="{FF2B5EF4-FFF2-40B4-BE49-F238E27FC236}">
                <a16:creationId xmlns:a16="http://schemas.microsoft.com/office/drawing/2014/main" id="{E56BDD6D-6D7A-E444-BBCB-EEB5A7A3A5D2}"/>
              </a:ext>
            </a:extLst>
          </p:cNvPr>
          <p:cNvGrpSpPr>
            <a:grpSpLocks/>
          </p:cNvGrpSpPr>
          <p:nvPr/>
        </p:nvGrpSpPr>
        <p:grpSpPr bwMode="auto">
          <a:xfrm>
            <a:off x="5657636" y="2047935"/>
            <a:ext cx="3039923" cy="2475541"/>
            <a:chOff x="4517221" y="2682505"/>
            <a:chExt cx="7028976" cy="5802508"/>
          </a:xfrm>
        </p:grpSpPr>
        <p:sp>
          <p:nvSpPr>
            <p:cNvPr id="65" name="Freeform 18">
              <a:extLst>
                <a:ext uri="{FF2B5EF4-FFF2-40B4-BE49-F238E27FC236}">
                  <a16:creationId xmlns:a16="http://schemas.microsoft.com/office/drawing/2014/main" id="{FC02FFCE-122A-F246-8B99-79EBD59AC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7493" y="2795680"/>
              <a:ext cx="6938704" cy="5689333"/>
            </a:xfrm>
            <a:custGeom>
              <a:avLst/>
              <a:gdLst>
                <a:gd name="T0" fmla="*/ 1735 w 1847"/>
                <a:gd name="T1" fmla="*/ 757 h 1514"/>
                <a:gd name="T2" fmla="*/ 721 w 1847"/>
                <a:gd name="T3" fmla="*/ 1514 h 1514"/>
                <a:gd name="T4" fmla="*/ 112 w 1847"/>
                <a:gd name="T5" fmla="*/ 757 h 1514"/>
                <a:gd name="T6" fmla="*/ 1126 w 1847"/>
                <a:gd name="T7" fmla="*/ 0 h 1514"/>
                <a:gd name="T8" fmla="*/ 1735 w 1847"/>
                <a:gd name="T9" fmla="*/ 757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7" h="1514">
                  <a:moveTo>
                    <a:pt x="1735" y="757"/>
                  </a:moveTo>
                  <a:cubicBezTo>
                    <a:pt x="1623" y="1175"/>
                    <a:pt x="1169" y="1514"/>
                    <a:pt x="721" y="1514"/>
                  </a:cubicBezTo>
                  <a:cubicBezTo>
                    <a:pt x="273" y="1514"/>
                    <a:pt x="0" y="1175"/>
                    <a:pt x="112" y="757"/>
                  </a:cubicBezTo>
                  <a:cubicBezTo>
                    <a:pt x="224" y="339"/>
                    <a:pt x="678" y="0"/>
                    <a:pt x="1126" y="0"/>
                  </a:cubicBezTo>
                  <a:cubicBezTo>
                    <a:pt x="1574" y="0"/>
                    <a:pt x="1847" y="339"/>
                    <a:pt x="1735" y="75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defTabSz="1371326">
                <a:defRPr/>
              </a:pPr>
              <a:endParaRPr lang="id-ID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6" name="Freeform 19">
              <a:extLst>
                <a:ext uri="{FF2B5EF4-FFF2-40B4-BE49-F238E27FC236}">
                  <a16:creationId xmlns:a16="http://schemas.microsoft.com/office/drawing/2014/main" id="{E967D51F-A75D-D444-9DE6-79E19DEAF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7221" y="2682505"/>
              <a:ext cx="6938705" cy="5689333"/>
            </a:xfrm>
            <a:custGeom>
              <a:avLst/>
              <a:gdLst>
                <a:gd name="T0" fmla="*/ 1735 w 1847"/>
                <a:gd name="T1" fmla="*/ 757 h 1514"/>
                <a:gd name="T2" fmla="*/ 721 w 1847"/>
                <a:gd name="T3" fmla="*/ 1514 h 1514"/>
                <a:gd name="T4" fmla="*/ 112 w 1847"/>
                <a:gd name="T5" fmla="*/ 757 h 1514"/>
                <a:gd name="T6" fmla="*/ 1126 w 1847"/>
                <a:gd name="T7" fmla="*/ 0 h 1514"/>
                <a:gd name="T8" fmla="*/ 1735 w 1847"/>
                <a:gd name="T9" fmla="*/ 757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7" h="1514">
                  <a:moveTo>
                    <a:pt x="1735" y="757"/>
                  </a:moveTo>
                  <a:cubicBezTo>
                    <a:pt x="1623" y="1175"/>
                    <a:pt x="1169" y="1514"/>
                    <a:pt x="721" y="1514"/>
                  </a:cubicBezTo>
                  <a:cubicBezTo>
                    <a:pt x="273" y="1514"/>
                    <a:pt x="0" y="1175"/>
                    <a:pt x="112" y="757"/>
                  </a:cubicBezTo>
                  <a:cubicBezTo>
                    <a:pt x="224" y="339"/>
                    <a:pt x="678" y="0"/>
                    <a:pt x="1126" y="0"/>
                  </a:cubicBezTo>
                  <a:cubicBezTo>
                    <a:pt x="1574" y="0"/>
                    <a:pt x="1847" y="339"/>
                    <a:pt x="1735" y="75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/>
            <a:lstStyle/>
            <a:p>
              <a:pPr defTabSz="1371326">
                <a:defRPr/>
              </a:pPr>
              <a:endParaRPr lang="id-ID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7" name="Freeform 20">
              <a:extLst>
                <a:ext uri="{FF2B5EF4-FFF2-40B4-BE49-F238E27FC236}">
                  <a16:creationId xmlns:a16="http://schemas.microsoft.com/office/drawing/2014/main" id="{7331AC8E-BD40-1641-8580-D71361365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5136" y="3222379"/>
              <a:ext cx="5624405" cy="4611113"/>
            </a:xfrm>
            <a:custGeom>
              <a:avLst/>
              <a:gdLst>
                <a:gd name="T0" fmla="*/ 1406 w 1497"/>
                <a:gd name="T1" fmla="*/ 613 h 1227"/>
                <a:gd name="T2" fmla="*/ 584 w 1497"/>
                <a:gd name="T3" fmla="*/ 1227 h 1227"/>
                <a:gd name="T4" fmla="*/ 91 w 1497"/>
                <a:gd name="T5" fmla="*/ 613 h 1227"/>
                <a:gd name="T6" fmla="*/ 913 w 1497"/>
                <a:gd name="T7" fmla="*/ 0 h 1227"/>
                <a:gd name="T8" fmla="*/ 1406 w 1497"/>
                <a:gd name="T9" fmla="*/ 613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7" h="1227">
                  <a:moveTo>
                    <a:pt x="1406" y="613"/>
                  </a:moveTo>
                  <a:cubicBezTo>
                    <a:pt x="1315" y="952"/>
                    <a:pt x="947" y="1227"/>
                    <a:pt x="584" y="1227"/>
                  </a:cubicBezTo>
                  <a:cubicBezTo>
                    <a:pt x="221" y="1227"/>
                    <a:pt x="0" y="952"/>
                    <a:pt x="91" y="613"/>
                  </a:cubicBezTo>
                  <a:cubicBezTo>
                    <a:pt x="182" y="274"/>
                    <a:pt x="550" y="0"/>
                    <a:pt x="913" y="0"/>
                  </a:cubicBezTo>
                  <a:cubicBezTo>
                    <a:pt x="1276" y="0"/>
                    <a:pt x="1497" y="274"/>
                    <a:pt x="1406" y="61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defTabSz="1371326">
                <a:defRPr/>
              </a:pPr>
              <a:endParaRPr lang="id-ID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8" name="Freeform 21">
              <a:extLst>
                <a:ext uri="{FF2B5EF4-FFF2-40B4-BE49-F238E27FC236}">
                  <a16:creationId xmlns:a16="http://schemas.microsoft.com/office/drawing/2014/main" id="{A0466E3A-3956-134B-ABC0-874678421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2344" y="3523670"/>
              <a:ext cx="4888459" cy="4005473"/>
            </a:xfrm>
            <a:custGeom>
              <a:avLst/>
              <a:gdLst>
                <a:gd name="T0" fmla="*/ 1222 w 1301"/>
                <a:gd name="T1" fmla="*/ 533 h 1066"/>
                <a:gd name="T2" fmla="*/ 508 w 1301"/>
                <a:gd name="T3" fmla="*/ 1066 h 1066"/>
                <a:gd name="T4" fmla="*/ 79 w 1301"/>
                <a:gd name="T5" fmla="*/ 533 h 1066"/>
                <a:gd name="T6" fmla="*/ 793 w 1301"/>
                <a:gd name="T7" fmla="*/ 0 h 1066"/>
                <a:gd name="T8" fmla="*/ 1222 w 1301"/>
                <a:gd name="T9" fmla="*/ 533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1" h="1066">
                  <a:moveTo>
                    <a:pt x="1222" y="533"/>
                  </a:moveTo>
                  <a:cubicBezTo>
                    <a:pt x="1143" y="828"/>
                    <a:pt x="823" y="1066"/>
                    <a:pt x="508" y="1066"/>
                  </a:cubicBezTo>
                  <a:cubicBezTo>
                    <a:pt x="192" y="1066"/>
                    <a:pt x="0" y="828"/>
                    <a:pt x="79" y="533"/>
                  </a:cubicBezTo>
                  <a:cubicBezTo>
                    <a:pt x="158" y="239"/>
                    <a:pt x="478" y="0"/>
                    <a:pt x="793" y="0"/>
                  </a:cubicBezTo>
                  <a:cubicBezTo>
                    <a:pt x="1109" y="0"/>
                    <a:pt x="1301" y="239"/>
                    <a:pt x="1222" y="5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pPr defTabSz="1371326">
                <a:defRPr/>
              </a:pPr>
              <a:endParaRPr lang="id-ID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9" name="Freeform 22">
              <a:extLst>
                <a:ext uri="{FF2B5EF4-FFF2-40B4-BE49-F238E27FC236}">
                  <a16:creationId xmlns:a16="http://schemas.microsoft.com/office/drawing/2014/main" id="{54C5D0FA-EFA1-C845-9F4D-E4AC65EAF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8785" y="3933546"/>
              <a:ext cx="3874046" cy="3185720"/>
            </a:xfrm>
            <a:custGeom>
              <a:avLst/>
              <a:gdLst>
                <a:gd name="T0" fmla="*/ 968 w 1031"/>
                <a:gd name="T1" fmla="*/ 424 h 848"/>
                <a:gd name="T2" fmla="*/ 402 w 1031"/>
                <a:gd name="T3" fmla="*/ 848 h 848"/>
                <a:gd name="T4" fmla="*/ 63 w 1031"/>
                <a:gd name="T5" fmla="*/ 424 h 848"/>
                <a:gd name="T6" fmla="*/ 629 w 1031"/>
                <a:gd name="T7" fmla="*/ 0 h 848"/>
                <a:gd name="T8" fmla="*/ 968 w 1031"/>
                <a:gd name="T9" fmla="*/ 424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848">
                  <a:moveTo>
                    <a:pt x="968" y="424"/>
                  </a:moveTo>
                  <a:cubicBezTo>
                    <a:pt x="905" y="658"/>
                    <a:pt x="652" y="848"/>
                    <a:pt x="402" y="848"/>
                  </a:cubicBezTo>
                  <a:cubicBezTo>
                    <a:pt x="152" y="848"/>
                    <a:pt x="0" y="658"/>
                    <a:pt x="63" y="424"/>
                  </a:cubicBezTo>
                  <a:cubicBezTo>
                    <a:pt x="126" y="190"/>
                    <a:pt x="379" y="0"/>
                    <a:pt x="629" y="0"/>
                  </a:cubicBezTo>
                  <a:cubicBezTo>
                    <a:pt x="879" y="0"/>
                    <a:pt x="1031" y="190"/>
                    <a:pt x="968" y="42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defTabSz="1371326">
                <a:defRPr/>
              </a:pPr>
              <a:endParaRPr lang="id-ID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70" name="Freeform 23">
              <a:extLst>
                <a:ext uri="{FF2B5EF4-FFF2-40B4-BE49-F238E27FC236}">
                  <a16:creationId xmlns:a16="http://schemas.microsoft.com/office/drawing/2014/main" id="{55998201-EC7C-9740-810B-FD7C23548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6671" y="4268417"/>
              <a:ext cx="3040063" cy="2517775"/>
            </a:xfrm>
            <a:custGeom>
              <a:avLst/>
              <a:gdLst>
                <a:gd name="T0" fmla="*/ 2147483647 w 809"/>
                <a:gd name="T1" fmla="*/ 2147483647 h 670"/>
                <a:gd name="T2" fmla="*/ 2147483647 w 809"/>
                <a:gd name="T3" fmla="*/ 2147483647 h 670"/>
                <a:gd name="T4" fmla="*/ 706053692 w 809"/>
                <a:gd name="T5" fmla="*/ 2147483647 h 670"/>
                <a:gd name="T6" fmla="*/ 2147483647 w 809"/>
                <a:gd name="T7" fmla="*/ 0 h 670"/>
                <a:gd name="T8" fmla="*/ 2147483647 w 809"/>
                <a:gd name="T9" fmla="*/ 2147483647 h 6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09" h="670">
                  <a:moveTo>
                    <a:pt x="759" y="335"/>
                  </a:moveTo>
                  <a:cubicBezTo>
                    <a:pt x="710" y="520"/>
                    <a:pt x="511" y="670"/>
                    <a:pt x="315" y="670"/>
                  </a:cubicBezTo>
                  <a:cubicBezTo>
                    <a:pt x="119" y="670"/>
                    <a:pt x="0" y="520"/>
                    <a:pt x="50" y="335"/>
                  </a:cubicBezTo>
                  <a:cubicBezTo>
                    <a:pt x="99" y="150"/>
                    <a:pt x="298" y="0"/>
                    <a:pt x="494" y="0"/>
                  </a:cubicBezTo>
                  <a:cubicBezTo>
                    <a:pt x="690" y="0"/>
                    <a:pt x="809" y="150"/>
                    <a:pt x="759" y="3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71" name="Freeform 24">
              <a:extLst>
                <a:ext uri="{FF2B5EF4-FFF2-40B4-BE49-F238E27FC236}">
                  <a16:creationId xmlns:a16="http://schemas.microsoft.com/office/drawing/2014/main" id="{ADFD298B-3CA8-1744-85EA-E367B17A4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6533" y="4595772"/>
              <a:ext cx="2220080" cy="1862798"/>
            </a:xfrm>
            <a:custGeom>
              <a:avLst/>
              <a:gdLst>
                <a:gd name="T0" fmla="*/ 555 w 591"/>
                <a:gd name="T1" fmla="*/ 248 h 496"/>
                <a:gd name="T2" fmla="*/ 229 w 591"/>
                <a:gd name="T3" fmla="*/ 496 h 496"/>
                <a:gd name="T4" fmla="*/ 36 w 591"/>
                <a:gd name="T5" fmla="*/ 248 h 496"/>
                <a:gd name="T6" fmla="*/ 362 w 591"/>
                <a:gd name="T7" fmla="*/ 0 h 496"/>
                <a:gd name="T8" fmla="*/ 555 w 591"/>
                <a:gd name="T9" fmla="*/ 248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1" h="496">
                  <a:moveTo>
                    <a:pt x="555" y="248"/>
                  </a:moveTo>
                  <a:cubicBezTo>
                    <a:pt x="518" y="385"/>
                    <a:pt x="372" y="496"/>
                    <a:pt x="229" y="496"/>
                  </a:cubicBezTo>
                  <a:cubicBezTo>
                    <a:pt x="86" y="496"/>
                    <a:pt x="0" y="385"/>
                    <a:pt x="36" y="248"/>
                  </a:cubicBezTo>
                  <a:cubicBezTo>
                    <a:pt x="73" y="111"/>
                    <a:pt x="219" y="0"/>
                    <a:pt x="362" y="0"/>
                  </a:cubicBezTo>
                  <a:cubicBezTo>
                    <a:pt x="505" y="0"/>
                    <a:pt x="591" y="111"/>
                    <a:pt x="555" y="24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defTabSz="1371326">
                <a:defRPr/>
              </a:pPr>
              <a:endParaRPr lang="id-ID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72" name="Freeform 25">
              <a:extLst>
                <a:ext uri="{FF2B5EF4-FFF2-40B4-BE49-F238E27FC236}">
                  <a16:creationId xmlns:a16="http://schemas.microsoft.com/office/drawing/2014/main" id="{E602E431-53C6-DF49-B721-CF067F596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096" y="5090742"/>
              <a:ext cx="1068388" cy="876300"/>
            </a:xfrm>
            <a:custGeom>
              <a:avLst/>
              <a:gdLst>
                <a:gd name="T0" fmla="*/ 2147483647 w 284"/>
                <a:gd name="T1" fmla="*/ 1640787129 h 233"/>
                <a:gd name="T2" fmla="*/ 1556731602 w 284"/>
                <a:gd name="T3" fmla="*/ 2147483647 h 233"/>
                <a:gd name="T4" fmla="*/ 240586682 w 284"/>
                <a:gd name="T5" fmla="*/ 1640787129 h 233"/>
                <a:gd name="T6" fmla="*/ 2147483647 w 284"/>
                <a:gd name="T7" fmla="*/ 0 h 233"/>
                <a:gd name="T8" fmla="*/ 2147483647 w 284"/>
                <a:gd name="T9" fmla="*/ 1640787129 h 2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4" h="233">
                  <a:moveTo>
                    <a:pt x="266" y="116"/>
                  </a:moveTo>
                  <a:cubicBezTo>
                    <a:pt x="249" y="180"/>
                    <a:pt x="179" y="233"/>
                    <a:pt x="110" y="233"/>
                  </a:cubicBezTo>
                  <a:cubicBezTo>
                    <a:pt x="41" y="233"/>
                    <a:pt x="0" y="180"/>
                    <a:pt x="17" y="116"/>
                  </a:cubicBezTo>
                  <a:cubicBezTo>
                    <a:pt x="34" y="52"/>
                    <a:pt x="104" y="0"/>
                    <a:pt x="173" y="0"/>
                  </a:cubicBezTo>
                  <a:cubicBezTo>
                    <a:pt x="242" y="0"/>
                    <a:pt x="284" y="52"/>
                    <a:pt x="266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73" name="Group 12">
            <a:extLst>
              <a:ext uri="{FF2B5EF4-FFF2-40B4-BE49-F238E27FC236}">
                <a16:creationId xmlns:a16="http://schemas.microsoft.com/office/drawing/2014/main" id="{D493A015-6D7B-4D4A-8BD7-65F3A0DEE15C}"/>
              </a:ext>
            </a:extLst>
          </p:cNvPr>
          <p:cNvGrpSpPr/>
          <p:nvPr/>
        </p:nvGrpSpPr>
        <p:grpSpPr>
          <a:xfrm>
            <a:off x="5478963" y="1775651"/>
            <a:ext cx="1631661" cy="1469406"/>
            <a:chOff x="6076950" y="2566001"/>
            <a:chExt cx="3076576" cy="3133124"/>
          </a:xfrm>
          <a:effectLst>
            <a:outerShdw blurRad="177800" dir="18900000" sy="23000" kx="-1200000" algn="bl" rotWithShape="0">
              <a:prstClr val="black">
                <a:alpha val="29000"/>
              </a:prstClr>
            </a:outerShdw>
          </a:effectLst>
        </p:grpSpPr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634124B7-B6C8-CE47-9B1D-9A070E5CF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0788" y="5375275"/>
              <a:ext cx="312738" cy="323850"/>
            </a:xfrm>
            <a:custGeom>
              <a:avLst/>
              <a:gdLst>
                <a:gd name="T0" fmla="*/ 68 w 83"/>
                <a:gd name="T1" fmla="*/ 68 h 86"/>
                <a:gd name="T2" fmla="*/ 34 w 83"/>
                <a:gd name="T3" fmla="*/ 30 h 86"/>
                <a:gd name="T4" fmla="*/ 16 w 83"/>
                <a:gd name="T5" fmla="*/ 10 h 86"/>
                <a:gd name="T6" fmla="*/ 6 w 83"/>
                <a:gd name="T7" fmla="*/ 0 h 86"/>
                <a:gd name="T8" fmla="*/ 3 w 83"/>
                <a:gd name="T9" fmla="*/ 5 h 86"/>
                <a:gd name="T10" fmla="*/ 0 w 83"/>
                <a:gd name="T11" fmla="*/ 11 h 86"/>
                <a:gd name="T12" fmla="*/ 9 w 83"/>
                <a:gd name="T13" fmla="*/ 21 h 86"/>
                <a:gd name="T14" fmla="*/ 29 w 83"/>
                <a:gd name="T15" fmla="*/ 39 h 86"/>
                <a:gd name="T16" fmla="*/ 66 w 83"/>
                <a:gd name="T17" fmla="*/ 72 h 86"/>
                <a:gd name="T18" fmla="*/ 83 w 83"/>
                <a:gd name="T19" fmla="*/ 86 h 86"/>
                <a:gd name="T20" fmla="*/ 83 w 83"/>
                <a:gd name="T21" fmla="*/ 85 h 86"/>
                <a:gd name="T22" fmla="*/ 68 w 83"/>
                <a:gd name="T23" fmla="*/ 6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6">
                  <a:moveTo>
                    <a:pt x="68" y="68"/>
                  </a:moveTo>
                  <a:cubicBezTo>
                    <a:pt x="59" y="57"/>
                    <a:pt x="46" y="44"/>
                    <a:pt x="34" y="30"/>
                  </a:cubicBezTo>
                  <a:cubicBezTo>
                    <a:pt x="28" y="23"/>
                    <a:pt x="22" y="16"/>
                    <a:pt x="16" y="10"/>
                  </a:cubicBezTo>
                  <a:cubicBezTo>
                    <a:pt x="13" y="6"/>
                    <a:pt x="9" y="3"/>
                    <a:pt x="6" y="0"/>
                  </a:cubicBezTo>
                  <a:cubicBezTo>
                    <a:pt x="5" y="2"/>
                    <a:pt x="4" y="4"/>
                    <a:pt x="3" y="5"/>
                  </a:cubicBezTo>
                  <a:cubicBezTo>
                    <a:pt x="2" y="7"/>
                    <a:pt x="1" y="9"/>
                    <a:pt x="0" y="11"/>
                  </a:cubicBezTo>
                  <a:cubicBezTo>
                    <a:pt x="3" y="14"/>
                    <a:pt x="6" y="18"/>
                    <a:pt x="9" y="21"/>
                  </a:cubicBezTo>
                  <a:cubicBezTo>
                    <a:pt x="15" y="27"/>
                    <a:pt x="22" y="33"/>
                    <a:pt x="29" y="39"/>
                  </a:cubicBezTo>
                  <a:cubicBezTo>
                    <a:pt x="42" y="51"/>
                    <a:pt x="56" y="63"/>
                    <a:pt x="66" y="72"/>
                  </a:cubicBezTo>
                  <a:cubicBezTo>
                    <a:pt x="76" y="81"/>
                    <a:pt x="83" y="86"/>
                    <a:pt x="83" y="86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85"/>
                    <a:pt x="77" y="78"/>
                    <a:pt x="68" y="68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371326">
                <a:defRPr/>
              </a:pPr>
              <a:endParaRPr lang="id-ID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3A702DDA-4F3A-9C4C-84A8-BC0637744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9589" y="4606925"/>
              <a:ext cx="782638" cy="903287"/>
            </a:xfrm>
            <a:custGeom>
              <a:avLst/>
              <a:gdLst>
                <a:gd name="T0" fmla="*/ 204 w 208"/>
                <a:gd name="T1" fmla="*/ 156 h 240"/>
                <a:gd name="T2" fmla="*/ 48 w 208"/>
                <a:gd name="T3" fmla="*/ 0 h 240"/>
                <a:gd name="T4" fmla="*/ 48 w 208"/>
                <a:gd name="T5" fmla="*/ 0 h 240"/>
                <a:gd name="T6" fmla="*/ 35 w 208"/>
                <a:gd name="T7" fmla="*/ 53 h 240"/>
                <a:gd name="T8" fmla="*/ 0 w 208"/>
                <a:gd name="T9" fmla="*/ 84 h 240"/>
                <a:gd name="T10" fmla="*/ 156 w 208"/>
                <a:gd name="T11" fmla="*/ 240 h 240"/>
                <a:gd name="T12" fmla="*/ 189 w 208"/>
                <a:gd name="T13" fmla="*/ 215 h 240"/>
                <a:gd name="T14" fmla="*/ 192 w 208"/>
                <a:gd name="T15" fmla="*/ 209 h 240"/>
                <a:gd name="T16" fmla="*/ 195 w 208"/>
                <a:gd name="T17" fmla="*/ 204 h 240"/>
                <a:gd name="T18" fmla="*/ 204 w 208"/>
                <a:gd name="T19" fmla="*/ 15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240">
                  <a:moveTo>
                    <a:pt x="204" y="156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6"/>
                    <a:pt x="48" y="30"/>
                    <a:pt x="35" y="53"/>
                  </a:cubicBezTo>
                  <a:cubicBezTo>
                    <a:pt x="22" y="75"/>
                    <a:pt x="7" y="89"/>
                    <a:pt x="0" y="84"/>
                  </a:cubicBezTo>
                  <a:cubicBezTo>
                    <a:pt x="156" y="240"/>
                    <a:pt x="156" y="240"/>
                    <a:pt x="156" y="240"/>
                  </a:cubicBezTo>
                  <a:cubicBezTo>
                    <a:pt x="156" y="240"/>
                    <a:pt x="173" y="237"/>
                    <a:pt x="189" y="215"/>
                  </a:cubicBezTo>
                  <a:cubicBezTo>
                    <a:pt x="190" y="213"/>
                    <a:pt x="191" y="211"/>
                    <a:pt x="192" y="209"/>
                  </a:cubicBezTo>
                  <a:cubicBezTo>
                    <a:pt x="193" y="208"/>
                    <a:pt x="194" y="206"/>
                    <a:pt x="195" y="204"/>
                  </a:cubicBezTo>
                  <a:cubicBezTo>
                    <a:pt x="208" y="179"/>
                    <a:pt x="204" y="156"/>
                    <a:pt x="204" y="15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371326">
                <a:defRPr/>
              </a:pPr>
              <a:endParaRPr lang="id-ID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2E5806DD-88DB-524F-82A5-D022DC33F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3713" y="4592638"/>
              <a:ext cx="219075" cy="349250"/>
            </a:xfrm>
            <a:custGeom>
              <a:avLst/>
              <a:gdLst>
                <a:gd name="T0" fmla="*/ 52 w 58"/>
                <a:gd name="T1" fmla="*/ 4 h 93"/>
                <a:gd name="T2" fmla="*/ 32 w 58"/>
                <a:gd name="T3" fmla="*/ 13 h 93"/>
                <a:gd name="T4" fmla="*/ 39 w 58"/>
                <a:gd name="T5" fmla="*/ 21 h 93"/>
                <a:gd name="T6" fmla="*/ 39 w 58"/>
                <a:gd name="T7" fmla="*/ 26 h 93"/>
                <a:gd name="T8" fmla="*/ 32 w 58"/>
                <a:gd name="T9" fmla="*/ 51 h 93"/>
                <a:gd name="T10" fmla="*/ 16 w 58"/>
                <a:gd name="T11" fmla="*/ 66 h 93"/>
                <a:gd name="T12" fmla="*/ 13 w 58"/>
                <a:gd name="T13" fmla="*/ 67 h 93"/>
                <a:gd name="T14" fmla="*/ 5 w 58"/>
                <a:gd name="T15" fmla="*/ 59 h 93"/>
                <a:gd name="T16" fmla="*/ 4 w 58"/>
                <a:gd name="T17" fmla="*/ 87 h 93"/>
                <a:gd name="T18" fmla="*/ 4 w 58"/>
                <a:gd name="T19" fmla="*/ 88 h 93"/>
                <a:gd name="T20" fmla="*/ 39 w 58"/>
                <a:gd name="T21" fmla="*/ 57 h 93"/>
                <a:gd name="T22" fmla="*/ 52 w 58"/>
                <a:gd name="T23" fmla="*/ 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93">
                  <a:moveTo>
                    <a:pt x="52" y="4"/>
                  </a:moveTo>
                  <a:cubicBezTo>
                    <a:pt x="48" y="0"/>
                    <a:pt x="40" y="4"/>
                    <a:pt x="32" y="13"/>
                  </a:cubicBezTo>
                  <a:cubicBezTo>
                    <a:pt x="37" y="18"/>
                    <a:pt x="39" y="21"/>
                    <a:pt x="39" y="21"/>
                  </a:cubicBezTo>
                  <a:cubicBezTo>
                    <a:pt x="39" y="21"/>
                    <a:pt x="40" y="23"/>
                    <a:pt x="39" y="26"/>
                  </a:cubicBezTo>
                  <a:cubicBezTo>
                    <a:pt x="39" y="31"/>
                    <a:pt x="38" y="40"/>
                    <a:pt x="32" y="51"/>
                  </a:cubicBezTo>
                  <a:cubicBezTo>
                    <a:pt x="25" y="61"/>
                    <a:pt x="20" y="65"/>
                    <a:pt x="16" y="66"/>
                  </a:cubicBezTo>
                  <a:cubicBezTo>
                    <a:pt x="14" y="67"/>
                    <a:pt x="13" y="67"/>
                    <a:pt x="13" y="67"/>
                  </a:cubicBezTo>
                  <a:cubicBezTo>
                    <a:pt x="13" y="67"/>
                    <a:pt x="10" y="64"/>
                    <a:pt x="5" y="59"/>
                  </a:cubicBezTo>
                  <a:cubicBezTo>
                    <a:pt x="1" y="72"/>
                    <a:pt x="0" y="83"/>
                    <a:pt x="4" y="87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11" y="93"/>
                    <a:pt x="26" y="79"/>
                    <a:pt x="39" y="57"/>
                  </a:cubicBezTo>
                  <a:cubicBezTo>
                    <a:pt x="52" y="34"/>
                    <a:pt x="58" y="10"/>
                    <a:pt x="52" y="4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371326">
                <a:defRPr/>
              </a:pPr>
              <a:endParaRPr lang="id-ID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B3E7C188-F36E-6446-8328-ABF42D5F9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6950" y="3233738"/>
              <a:ext cx="754063" cy="647700"/>
            </a:xfrm>
            <a:custGeom>
              <a:avLst/>
              <a:gdLst>
                <a:gd name="T0" fmla="*/ 82 w 200"/>
                <a:gd name="T1" fmla="*/ 64 h 172"/>
                <a:gd name="T2" fmla="*/ 200 w 200"/>
                <a:gd name="T3" fmla="*/ 38 h 172"/>
                <a:gd name="T4" fmla="*/ 200 w 200"/>
                <a:gd name="T5" fmla="*/ 36 h 172"/>
                <a:gd name="T6" fmla="*/ 73 w 200"/>
                <a:gd name="T7" fmla="*/ 14 h 172"/>
                <a:gd name="T8" fmla="*/ 8 w 200"/>
                <a:gd name="T9" fmla="*/ 126 h 172"/>
                <a:gd name="T10" fmla="*/ 63 w 200"/>
                <a:gd name="T11" fmla="*/ 172 h 172"/>
                <a:gd name="T12" fmla="*/ 82 w 200"/>
                <a:gd name="T13" fmla="*/ 6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172">
                  <a:moveTo>
                    <a:pt x="82" y="64"/>
                  </a:moveTo>
                  <a:cubicBezTo>
                    <a:pt x="105" y="25"/>
                    <a:pt x="156" y="22"/>
                    <a:pt x="200" y="38"/>
                  </a:cubicBezTo>
                  <a:cubicBezTo>
                    <a:pt x="200" y="37"/>
                    <a:pt x="199" y="36"/>
                    <a:pt x="200" y="36"/>
                  </a:cubicBezTo>
                  <a:cubicBezTo>
                    <a:pt x="159" y="13"/>
                    <a:pt x="108" y="0"/>
                    <a:pt x="73" y="14"/>
                  </a:cubicBezTo>
                  <a:cubicBezTo>
                    <a:pt x="5" y="41"/>
                    <a:pt x="0" y="80"/>
                    <a:pt x="8" y="126"/>
                  </a:cubicBezTo>
                  <a:cubicBezTo>
                    <a:pt x="13" y="151"/>
                    <a:pt x="34" y="167"/>
                    <a:pt x="63" y="172"/>
                  </a:cubicBezTo>
                  <a:cubicBezTo>
                    <a:pt x="57" y="136"/>
                    <a:pt x="63" y="96"/>
                    <a:pt x="82" y="6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/>
            <a:lstStyle/>
            <a:p>
              <a:pPr defTabSz="1371326">
                <a:defRPr/>
              </a:pPr>
              <a:endParaRPr lang="id-ID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CD29A568-6DA2-6646-820C-C809AE03C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163" y="2638425"/>
              <a:ext cx="279400" cy="730250"/>
            </a:xfrm>
            <a:custGeom>
              <a:avLst/>
              <a:gdLst>
                <a:gd name="T0" fmla="*/ 40 w 74"/>
                <a:gd name="T1" fmla="*/ 38 h 194"/>
                <a:gd name="T2" fmla="*/ 74 w 74"/>
                <a:gd name="T3" fmla="*/ 0 h 194"/>
                <a:gd name="T4" fmla="*/ 1 w 74"/>
                <a:gd name="T5" fmla="*/ 100 h 194"/>
                <a:gd name="T6" fmla="*/ 52 w 74"/>
                <a:gd name="T7" fmla="*/ 194 h 194"/>
                <a:gd name="T8" fmla="*/ 52 w 74"/>
                <a:gd name="T9" fmla="*/ 194 h 194"/>
                <a:gd name="T10" fmla="*/ 40 w 74"/>
                <a:gd name="T11" fmla="*/ 3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94">
                  <a:moveTo>
                    <a:pt x="40" y="38"/>
                  </a:moveTo>
                  <a:cubicBezTo>
                    <a:pt x="50" y="21"/>
                    <a:pt x="62" y="9"/>
                    <a:pt x="74" y="0"/>
                  </a:cubicBezTo>
                  <a:cubicBezTo>
                    <a:pt x="32" y="10"/>
                    <a:pt x="0" y="31"/>
                    <a:pt x="1" y="100"/>
                  </a:cubicBezTo>
                  <a:cubicBezTo>
                    <a:pt x="1" y="132"/>
                    <a:pt x="23" y="166"/>
                    <a:pt x="52" y="194"/>
                  </a:cubicBezTo>
                  <a:cubicBezTo>
                    <a:pt x="52" y="194"/>
                    <a:pt x="52" y="194"/>
                    <a:pt x="52" y="194"/>
                  </a:cubicBezTo>
                  <a:cubicBezTo>
                    <a:pt x="29" y="143"/>
                    <a:pt x="18" y="77"/>
                    <a:pt x="40" y="3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/>
            <a:lstStyle/>
            <a:p>
              <a:pPr defTabSz="1371326">
                <a:defRPr/>
              </a:pPr>
              <a:endParaRPr lang="id-ID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237E0FF0-0B8D-1447-853F-E4CD6A9CA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1263" y="3296039"/>
              <a:ext cx="803275" cy="974725"/>
            </a:xfrm>
            <a:custGeom>
              <a:avLst/>
              <a:gdLst>
                <a:gd name="T0" fmla="*/ 199 w 213"/>
                <a:gd name="T1" fmla="*/ 83 h 259"/>
                <a:gd name="T2" fmla="*/ 143 w 213"/>
                <a:gd name="T3" fmla="*/ 16 h 259"/>
                <a:gd name="T4" fmla="*/ 25 w 213"/>
                <a:gd name="T5" fmla="*/ 42 h 259"/>
                <a:gd name="T6" fmla="*/ 6 w 213"/>
                <a:gd name="T7" fmla="*/ 150 h 259"/>
                <a:gd name="T8" fmla="*/ 39 w 213"/>
                <a:gd name="T9" fmla="*/ 218 h 259"/>
                <a:gd name="T10" fmla="*/ 172 w 213"/>
                <a:gd name="T11" fmla="*/ 190 h 259"/>
                <a:gd name="T12" fmla="*/ 211 w 213"/>
                <a:gd name="T13" fmla="*/ 104 h 259"/>
                <a:gd name="T14" fmla="*/ 213 w 213"/>
                <a:gd name="T15" fmla="*/ 99 h 259"/>
                <a:gd name="T16" fmla="*/ 212 w 213"/>
                <a:gd name="T17" fmla="*/ 98 h 259"/>
                <a:gd name="T18" fmla="*/ 199 w 213"/>
                <a:gd name="T19" fmla="*/ 83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259">
                  <a:moveTo>
                    <a:pt x="199" y="83"/>
                  </a:moveTo>
                  <a:cubicBezTo>
                    <a:pt x="173" y="54"/>
                    <a:pt x="145" y="23"/>
                    <a:pt x="143" y="16"/>
                  </a:cubicBezTo>
                  <a:cubicBezTo>
                    <a:pt x="99" y="0"/>
                    <a:pt x="48" y="3"/>
                    <a:pt x="25" y="42"/>
                  </a:cubicBezTo>
                  <a:cubicBezTo>
                    <a:pt x="6" y="74"/>
                    <a:pt x="0" y="114"/>
                    <a:pt x="6" y="150"/>
                  </a:cubicBezTo>
                  <a:cubicBezTo>
                    <a:pt x="11" y="176"/>
                    <a:pt x="22" y="201"/>
                    <a:pt x="39" y="218"/>
                  </a:cubicBezTo>
                  <a:cubicBezTo>
                    <a:pt x="80" y="259"/>
                    <a:pt x="140" y="246"/>
                    <a:pt x="172" y="190"/>
                  </a:cubicBezTo>
                  <a:cubicBezTo>
                    <a:pt x="191" y="158"/>
                    <a:pt x="207" y="130"/>
                    <a:pt x="211" y="104"/>
                  </a:cubicBezTo>
                  <a:cubicBezTo>
                    <a:pt x="212" y="102"/>
                    <a:pt x="213" y="101"/>
                    <a:pt x="213" y="99"/>
                  </a:cubicBezTo>
                  <a:cubicBezTo>
                    <a:pt x="213" y="99"/>
                    <a:pt x="213" y="98"/>
                    <a:pt x="212" y="98"/>
                  </a:cubicBezTo>
                  <a:cubicBezTo>
                    <a:pt x="207" y="92"/>
                    <a:pt x="203" y="87"/>
                    <a:pt x="199" y="8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defTabSz="1371326">
                <a:defRPr/>
              </a:pPr>
              <a:endParaRPr lang="id-ID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19271412-286B-F24E-A171-63491A00A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2301" y="2566001"/>
              <a:ext cx="763588" cy="1065212"/>
            </a:xfrm>
            <a:custGeom>
              <a:avLst/>
              <a:gdLst>
                <a:gd name="T0" fmla="*/ 22 w 203"/>
                <a:gd name="T1" fmla="*/ 60 h 283"/>
                <a:gd name="T2" fmla="*/ 34 w 203"/>
                <a:gd name="T3" fmla="*/ 216 h 283"/>
                <a:gd name="T4" fmla="*/ 72 w 203"/>
                <a:gd name="T5" fmla="*/ 246 h 283"/>
                <a:gd name="T6" fmla="*/ 95 w 203"/>
                <a:gd name="T7" fmla="*/ 267 h 283"/>
                <a:gd name="T8" fmla="*/ 99 w 203"/>
                <a:gd name="T9" fmla="*/ 270 h 283"/>
                <a:gd name="T10" fmla="*/ 113 w 203"/>
                <a:gd name="T11" fmla="*/ 283 h 283"/>
                <a:gd name="T12" fmla="*/ 170 w 203"/>
                <a:gd name="T13" fmla="*/ 207 h 283"/>
                <a:gd name="T14" fmla="*/ 155 w 203"/>
                <a:gd name="T15" fmla="*/ 31 h 283"/>
                <a:gd name="T16" fmla="*/ 56 w 203"/>
                <a:gd name="T17" fmla="*/ 22 h 283"/>
                <a:gd name="T18" fmla="*/ 22 w 203"/>
                <a:gd name="T19" fmla="*/ 6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83">
                  <a:moveTo>
                    <a:pt x="22" y="60"/>
                  </a:moveTo>
                  <a:cubicBezTo>
                    <a:pt x="0" y="99"/>
                    <a:pt x="11" y="165"/>
                    <a:pt x="34" y="216"/>
                  </a:cubicBezTo>
                  <a:cubicBezTo>
                    <a:pt x="37" y="216"/>
                    <a:pt x="55" y="231"/>
                    <a:pt x="72" y="246"/>
                  </a:cubicBezTo>
                  <a:cubicBezTo>
                    <a:pt x="79" y="252"/>
                    <a:pt x="87" y="259"/>
                    <a:pt x="95" y="267"/>
                  </a:cubicBezTo>
                  <a:cubicBezTo>
                    <a:pt x="97" y="268"/>
                    <a:pt x="98" y="269"/>
                    <a:pt x="99" y="270"/>
                  </a:cubicBezTo>
                  <a:cubicBezTo>
                    <a:pt x="103" y="274"/>
                    <a:pt x="108" y="278"/>
                    <a:pt x="113" y="283"/>
                  </a:cubicBezTo>
                  <a:cubicBezTo>
                    <a:pt x="133" y="272"/>
                    <a:pt x="150" y="241"/>
                    <a:pt x="170" y="207"/>
                  </a:cubicBezTo>
                  <a:cubicBezTo>
                    <a:pt x="203" y="151"/>
                    <a:pt x="196" y="72"/>
                    <a:pt x="155" y="31"/>
                  </a:cubicBezTo>
                  <a:cubicBezTo>
                    <a:pt x="126" y="2"/>
                    <a:pt x="88" y="0"/>
                    <a:pt x="56" y="22"/>
                  </a:cubicBezTo>
                  <a:cubicBezTo>
                    <a:pt x="44" y="31"/>
                    <a:pt x="32" y="43"/>
                    <a:pt x="22" y="6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defTabSz="1371326">
                <a:defRPr/>
              </a:pPr>
              <a:endParaRPr lang="id-ID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AB31A97F-18BD-FD41-B60E-CEB82510E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6250" y="3368675"/>
              <a:ext cx="1438275" cy="1476375"/>
            </a:xfrm>
            <a:custGeom>
              <a:avLst/>
              <a:gdLst>
                <a:gd name="T0" fmla="*/ 381 w 382"/>
                <a:gd name="T1" fmla="*/ 346 h 392"/>
                <a:gd name="T2" fmla="*/ 374 w 382"/>
                <a:gd name="T3" fmla="*/ 338 h 392"/>
                <a:gd name="T4" fmla="*/ 80 w 382"/>
                <a:gd name="T5" fmla="*/ 67 h 392"/>
                <a:gd name="T6" fmla="*/ 66 w 382"/>
                <a:gd name="T7" fmla="*/ 54 h 392"/>
                <a:gd name="T8" fmla="*/ 62 w 382"/>
                <a:gd name="T9" fmla="*/ 51 h 392"/>
                <a:gd name="T10" fmla="*/ 39 w 382"/>
                <a:gd name="T11" fmla="*/ 30 h 392"/>
                <a:gd name="T12" fmla="*/ 1 w 382"/>
                <a:gd name="T13" fmla="*/ 0 h 392"/>
                <a:gd name="T14" fmla="*/ 1 w 382"/>
                <a:gd name="T15" fmla="*/ 0 h 392"/>
                <a:gd name="T16" fmla="*/ 1 w 382"/>
                <a:gd name="T17" fmla="*/ 0 h 392"/>
                <a:gd name="T18" fmla="*/ 1 w 382"/>
                <a:gd name="T19" fmla="*/ 0 h 392"/>
                <a:gd name="T20" fmla="*/ 1 w 382"/>
                <a:gd name="T21" fmla="*/ 2 h 392"/>
                <a:gd name="T22" fmla="*/ 57 w 382"/>
                <a:gd name="T23" fmla="*/ 69 h 392"/>
                <a:gd name="T24" fmla="*/ 70 w 382"/>
                <a:gd name="T25" fmla="*/ 84 h 392"/>
                <a:gd name="T26" fmla="*/ 71 w 382"/>
                <a:gd name="T27" fmla="*/ 85 h 392"/>
                <a:gd name="T28" fmla="*/ 347 w 382"/>
                <a:gd name="T29" fmla="*/ 384 h 392"/>
                <a:gd name="T30" fmla="*/ 355 w 382"/>
                <a:gd name="T31" fmla="*/ 392 h 392"/>
                <a:gd name="T32" fmla="*/ 358 w 382"/>
                <a:gd name="T33" fmla="*/ 391 h 392"/>
                <a:gd name="T34" fmla="*/ 374 w 382"/>
                <a:gd name="T35" fmla="*/ 376 h 392"/>
                <a:gd name="T36" fmla="*/ 381 w 382"/>
                <a:gd name="T37" fmla="*/ 351 h 392"/>
                <a:gd name="T38" fmla="*/ 381 w 382"/>
                <a:gd name="T39" fmla="*/ 346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2" h="392">
                  <a:moveTo>
                    <a:pt x="381" y="346"/>
                  </a:moveTo>
                  <a:cubicBezTo>
                    <a:pt x="381" y="346"/>
                    <a:pt x="379" y="343"/>
                    <a:pt x="374" y="338"/>
                  </a:cubicBezTo>
                  <a:cubicBezTo>
                    <a:pt x="337" y="304"/>
                    <a:pt x="177" y="154"/>
                    <a:pt x="80" y="67"/>
                  </a:cubicBezTo>
                  <a:cubicBezTo>
                    <a:pt x="75" y="62"/>
                    <a:pt x="70" y="58"/>
                    <a:pt x="66" y="54"/>
                  </a:cubicBezTo>
                  <a:cubicBezTo>
                    <a:pt x="65" y="53"/>
                    <a:pt x="64" y="52"/>
                    <a:pt x="62" y="51"/>
                  </a:cubicBezTo>
                  <a:cubicBezTo>
                    <a:pt x="54" y="43"/>
                    <a:pt x="46" y="36"/>
                    <a:pt x="39" y="30"/>
                  </a:cubicBezTo>
                  <a:cubicBezTo>
                    <a:pt x="22" y="15"/>
                    <a:pt x="4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1"/>
                    <a:pt x="1" y="2"/>
                  </a:cubicBezTo>
                  <a:cubicBezTo>
                    <a:pt x="3" y="9"/>
                    <a:pt x="31" y="40"/>
                    <a:pt x="57" y="69"/>
                  </a:cubicBezTo>
                  <a:cubicBezTo>
                    <a:pt x="61" y="73"/>
                    <a:pt x="65" y="78"/>
                    <a:pt x="70" y="84"/>
                  </a:cubicBezTo>
                  <a:cubicBezTo>
                    <a:pt x="71" y="84"/>
                    <a:pt x="71" y="85"/>
                    <a:pt x="71" y="85"/>
                  </a:cubicBezTo>
                  <a:cubicBezTo>
                    <a:pt x="162" y="186"/>
                    <a:pt x="312" y="347"/>
                    <a:pt x="347" y="384"/>
                  </a:cubicBezTo>
                  <a:cubicBezTo>
                    <a:pt x="352" y="389"/>
                    <a:pt x="355" y="392"/>
                    <a:pt x="355" y="392"/>
                  </a:cubicBezTo>
                  <a:cubicBezTo>
                    <a:pt x="355" y="392"/>
                    <a:pt x="356" y="392"/>
                    <a:pt x="358" y="391"/>
                  </a:cubicBezTo>
                  <a:cubicBezTo>
                    <a:pt x="362" y="390"/>
                    <a:pt x="367" y="386"/>
                    <a:pt x="374" y="376"/>
                  </a:cubicBezTo>
                  <a:cubicBezTo>
                    <a:pt x="380" y="365"/>
                    <a:pt x="381" y="356"/>
                    <a:pt x="381" y="351"/>
                  </a:cubicBezTo>
                  <a:cubicBezTo>
                    <a:pt x="382" y="348"/>
                    <a:pt x="381" y="346"/>
                    <a:pt x="381" y="3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defTabSz="1371326">
                <a:defRPr/>
              </a:pPr>
              <a:endParaRPr lang="id-ID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1D68AC94-1B36-324C-BB4D-80A8A89D8864}"/>
              </a:ext>
            </a:extLst>
          </p:cNvPr>
          <p:cNvSpPr txBox="1"/>
          <p:nvPr/>
        </p:nvSpPr>
        <p:spPr>
          <a:xfrm>
            <a:off x="387942" y="1257562"/>
            <a:ext cx="67327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light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stress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regulation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processes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83" name="CasellaDiTesto 82">
            <a:extLst>
              <a:ext uri="{FF2B5EF4-FFF2-40B4-BE49-F238E27FC236}">
                <a16:creationId xmlns:a16="http://schemas.microsoft.com/office/drawing/2014/main" id="{B9DAD53F-44F2-B545-B8B9-371C22933243}"/>
              </a:ext>
            </a:extLst>
          </p:cNvPr>
          <p:cNvSpPr txBox="1"/>
          <p:nvPr/>
        </p:nvSpPr>
        <p:spPr>
          <a:xfrm>
            <a:off x="425041" y="1633748"/>
            <a:ext cx="673270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Examining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evidential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various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stress </a:t>
            </a:r>
          </a:p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regulation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explain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</a:t>
            </a:r>
          </a:p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reduce stress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95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5069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Multi-site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study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experimental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conditions</a:t>
            </a:r>
            <a:endParaRPr lang="it-IT" sz="20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0171C5E4-AFF4-2849-9FC5-66D928B76EB2}"/>
              </a:ext>
            </a:extLst>
          </p:cNvPr>
          <p:cNvSpPr/>
          <p:nvPr/>
        </p:nvSpPr>
        <p:spPr>
          <a:xfrm>
            <a:off x="5336220" y="457920"/>
            <a:ext cx="228600" cy="2286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E5051"/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8A1E2F1-030A-A646-953E-051AA8504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031" y="4175970"/>
            <a:ext cx="1370724" cy="90125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351252-08E5-E24A-A89B-37AA159912CE}"/>
              </a:ext>
            </a:extLst>
          </p:cNvPr>
          <p:cNvSpPr txBox="1"/>
          <p:nvPr/>
        </p:nvSpPr>
        <p:spPr>
          <a:xfrm>
            <a:off x="387942" y="862100"/>
            <a:ext cx="67327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Mindful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breathing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mindful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breathing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participants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invited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“stay with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their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breath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way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breathing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Participants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invited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do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a non-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judgemental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way and with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curiosity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focus on the part of the body in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their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breathing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1209AFE-9F7B-1F4A-9C84-401BC4264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742" y="1056850"/>
            <a:ext cx="2806246" cy="311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454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5069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Multi-site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study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experimental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conditions</a:t>
            </a:r>
            <a:endParaRPr lang="it-IT" sz="20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0171C5E4-AFF4-2849-9FC5-66D928B76EB2}"/>
              </a:ext>
            </a:extLst>
          </p:cNvPr>
          <p:cNvSpPr/>
          <p:nvPr/>
        </p:nvSpPr>
        <p:spPr>
          <a:xfrm>
            <a:off x="5336220" y="457920"/>
            <a:ext cx="228600" cy="2286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E5051"/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8A1E2F1-030A-A646-953E-051AA8504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031" y="4175970"/>
            <a:ext cx="1370724" cy="90125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351252-08E5-E24A-A89B-37AA159912CE}"/>
              </a:ext>
            </a:extLst>
          </p:cNvPr>
          <p:cNvSpPr txBox="1"/>
          <p:nvPr/>
        </p:nvSpPr>
        <p:spPr>
          <a:xfrm>
            <a:off x="387942" y="862100"/>
            <a:ext cx="67327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mindful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listening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control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control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15 minutes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listen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a story.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similar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control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already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mindfulness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Reppa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(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Unpublished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 The story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from the first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chapter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the book “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Silverview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by John le Carré.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excerpt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published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by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Guardian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October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9, 2021 (The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Guardian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2021).</a:t>
            </a:r>
          </a:p>
        </p:txBody>
      </p:sp>
    </p:spTree>
    <p:extLst>
      <p:ext uri="{BB962C8B-B14F-4D97-AF65-F5344CB8AC3E}">
        <p14:creationId xmlns:p14="http://schemas.microsoft.com/office/powerpoint/2010/main" val="1555829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3658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Multi-site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study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Hypotheses</a:t>
            </a:r>
            <a:endParaRPr lang="it-IT" sz="20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0171C5E4-AFF4-2849-9FC5-66D928B76EB2}"/>
              </a:ext>
            </a:extLst>
          </p:cNvPr>
          <p:cNvSpPr/>
          <p:nvPr/>
        </p:nvSpPr>
        <p:spPr>
          <a:xfrm>
            <a:off x="5336220" y="457920"/>
            <a:ext cx="228600" cy="2286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E505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A420B63-7A0E-C24F-9B78-ECD5476512BC}"/>
              </a:ext>
            </a:extLst>
          </p:cNvPr>
          <p:cNvSpPr txBox="1"/>
          <p:nvPr/>
        </p:nvSpPr>
        <p:spPr>
          <a:xfrm>
            <a:off x="387943" y="967530"/>
            <a:ext cx="73283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D0C494F-26BD-1148-A4F5-40FBEE331520}"/>
              </a:ext>
            </a:extLst>
          </p:cNvPr>
          <p:cNvSpPr txBox="1"/>
          <p:nvPr/>
        </p:nvSpPr>
        <p:spPr>
          <a:xfrm>
            <a:off x="387942" y="862100"/>
            <a:ext cx="67327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Confirmatory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Hypothesis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hypothesized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participants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would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self-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stress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the non-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mindful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control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b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8A1E2F1-030A-A646-953E-051AA8504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031" y="4175970"/>
            <a:ext cx="1370724" cy="90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39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3658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Multi-site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study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Hypotheses</a:t>
            </a:r>
            <a:endParaRPr lang="it-IT" sz="20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0171C5E4-AFF4-2849-9FC5-66D928B76EB2}"/>
              </a:ext>
            </a:extLst>
          </p:cNvPr>
          <p:cNvSpPr/>
          <p:nvPr/>
        </p:nvSpPr>
        <p:spPr>
          <a:xfrm>
            <a:off x="5336220" y="457920"/>
            <a:ext cx="228600" cy="2286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E505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A420B63-7A0E-C24F-9B78-ECD5476512BC}"/>
              </a:ext>
            </a:extLst>
          </p:cNvPr>
          <p:cNvSpPr txBox="1"/>
          <p:nvPr/>
        </p:nvSpPr>
        <p:spPr>
          <a:xfrm>
            <a:off x="387943" y="967530"/>
            <a:ext cx="73283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D0C494F-26BD-1148-A4F5-40FBEE331520}"/>
              </a:ext>
            </a:extLst>
          </p:cNvPr>
          <p:cNvSpPr txBox="1"/>
          <p:nvPr/>
        </p:nvSpPr>
        <p:spPr>
          <a:xfrm>
            <a:off x="387942" y="862100"/>
            <a:ext cx="6732705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Hypotheses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investigated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happens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dimensions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pleasure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arousal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dominance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participants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finished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mindfulness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exercises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participants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in the non-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mindful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control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Finally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investigate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whether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neuroticism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moderate the link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self-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stress of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participants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</a:p>
          <a:p>
            <a:b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8A1E2F1-030A-A646-953E-051AA8504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031" y="4175970"/>
            <a:ext cx="1370724" cy="90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318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2274AFD-8943-2149-850A-20400716A7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1" b="26176"/>
          <a:stretch/>
        </p:blipFill>
        <p:spPr>
          <a:xfrm>
            <a:off x="1" y="0"/>
            <a:ext cx="9218426" cy="5143500"/>
          </a:xfrm>
          <a:prstGeom prst="rect">
            <a:avLst/>
          </a:prstGeom>
        </p:spPr>
      </p:pic>
      <p:sp>
        <p:nvSpPr>
          <p:cNvPr id="7" name="Shape 197">
            <a:extLst>
              <a:ext uri="{FF2B5EF4-FFF2-40B4-BE49-F238E27FC236}">
                <a16:creationId xmlns:a16="http://schemas.microsoft.com/office/drawing/2014/main" id="{FD561A5C-4B19-F742-A6BF-4535B63F6437}"/>
              </a:ext>
            </a:extLst>
          </p:cNvPr>
          <p:cNvSpPr/>
          <p:nvPr/>
        </p:nvSpPr>
        <p:spPr>
          <a:xfrm>
            <a:off x="-40598" y="-36170"/>
            <a:ext cx="9259025" cy="5179670"/>
          </a:xfrm>
          <a:prstGeom prst="rect">
            <a:avLst/>
          </a:prstGeom>
          <a:solidFill>
            <a:srgbClr val="002060">
              <a:alpha val="78039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hape 253">
            <a:extLst>
              <a:ext uri="{FF2B5EF4-FFF2-40B4-BE49-F238E27FC236}">
                <a16:creationId xmlns:a16="http://schemas.microsoft.com/office/drawing/2014/main" id="{04D18774-267D-D645-BBF7-02C4494963CD}"/>
              </a:ext>
            </a:extLst>
          </p:cNvPr>
          <p:cNvSpPr txBox="1">
            <a:spLocks/>
          </p:cNvSpPr>
          <p:nvPr/>
        </p:nvSpPr>
        <p:spPr>
          <a:xfrm>
            <a:off x="0" y="39757"/>
            <a:ext cx="9332726" cy="129887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 algn="ctr">
              <a:lnSpc>
                <a:spcPct val="100000"/>
              </a:lnSpc>
              <a:buClr>
                <a:schemeClr val="lt1"/>
              </a:buClr>
              <a:buSzPct val="25000"/>
              <a:buFont typeface="Roboto"/>
              <a:buNone/>
            </a:pPr>
            <a:r>
              <a:rPr lang="it-IT" sz="2000" b="1" dirty="0" err="1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rPr>
              <a:t>Experimental</a:t>
            </a:r>
            <a:r>
              <a:rPr lang="it-IT" sz="2000" b="1" dirty="0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rPr>
              <a:t> procedure</a:t>
            </a:r>
          </a:p>
        </p:txBody>
      </p:sp>
      <p:cxnSp>
        <p:nvCxnSpPr>
          <p:cNvPr id="6" name="Shape 272">
            <a:extLst>
              <a:ext uri="{FF2B5EF4-FFF2-40B4-BE49-F238E27FC236}">
                <a16:creationId xmlns:a16="http://schemas.microsoft.com/office/drawing/2014/main" id="{418AC47D-135B-414C-8381-2A74F67623C2}"/>
              </a:ext>
            </a:extLst>
          </p:cNvPr>
          <p:cNvCxnSpPr>
            <a:cxnSpLocks/>
            <a:endCxn id="33" idx="2"/>
          </p:cNvCxnSpPr>
          <p:nvPr/>
        </p:nvCxnSpPr>
        <p:spPr>
          <a:xfrm flipH="1" flipV="1">
            <a:off x="1360735" y="3058767"/>
            <a:ext cx="2741460" cy="238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med" len="med"/>
            <a:tailEnd type="none" w="med" len="med"/>
          </a:ln>
        </p:spPr>
      </p:cxnSp>
      <p:cxnSp>
        <p:nvCxnSpPr>
          <p:cNvPr id="12" name="Shape 272">
            <a:extLst>
              <a:ext uri="{FF2B5EF4-FFF2-40B4-BE49-F238E27FC236}">
                <a16:creationId xmlns:a16="http://schemas.microsoft.com/office/drawing/2014/main" id="{6AF3E93C-070B-8D41-9608-C16BE78A11B5}"/>
              </a:ext>
            </a:extLst>
          </p:cNvPr>
          <p:cNvCxnSpPr>
            <a:cxnSpLocks/>
          </p:cNvCxnSpPr>
          <p:nvPr/>
        </p:nvCxnSpPr>
        <p:spPr>
          <a:xfrm flipH="1">
            <a:off x="3109529" y="2335995"/>
            <a:ext cx="1004439" cy="69047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med" len="med"/>
            <a:tailEnd type="none" w="med" len="med"/>
          </a:ln>
        </p:spPr>
      </p:cxnSp>
      <p:sp>
        <p:nvSpPr>
          <p:cNvPr id="18" name="Shape 277">
            <a:extLst>
              <a:ext uri="{FF2B5EF4-FFF2-40B4-BE49-F238E27FC236}">
                <a16:creationId xmlns:a16="http://schemas.microsoft.com/office/drawing/2014/main" id="{00B3F827-191B-2F40-B180-C1128BF728F7}"/>
              </a:ext>
            </a:extLst>
          </p:cNvPr>
          <p:cNvSpPr txBox="1"/>
          <p:nvPr/>
        </p:nvSpPr>
        <p:spPr>
          <a:xfrm>
            <a:off x="3657021" y="1501310"/>
            <a:ext cx="2109130" cy="43356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2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Non-mindful active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control condition</a:t>
            </a:r>
            <a:endParaRPr lang="en-GB" sz="1200" b="1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" name="Shape 272">
            <a:extLst>
              <a:ext uri="{FF2B5EF4-FFF2-40B4-BE49-F238E27FC236}">
                <a16:creationId xmlns:a16="http://schemas.microsoft.com/office/drawing/2014/main" id="{15756B99-5752-724B-9BEC-C31853A33D5C}"/>
              </a:ext>
            </a:extLst>
          </p:cNvPr>
          <p:cNvCxnSpPr>
            <a:cxnSpLocks/>
          </p:cNvCxnSpPr>
          <p:nvPr/>
        </p:nvCxnSpPr>
        <p:spPr>
          <a:xfrm flipH="1" flipV="1">
            <a:off x="3191635" y="3160297"/>
            <a:ext cx="930774" cy="597928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med" len="med"/>
            <a:tailEnd type="none" w="med" len="med"/>
          </a:ln>
        </p:spPr>
      </p:cxnSp>
      <p:sp>
        <p:nvSpPr>
          <p:cNvPr id="33" name="Ovale 32">
            <a:extLst>
              <a:ext uri="{FF2B5EF4-FFF2-40B4-BE49-F238E27FC236}">
                <a16:creationId xmlns:a16="http://schemas.microsoft.com/office/drawing/2014/main" id="{47C692E6-DBEB-9B41-9BA4-77815BB99736}"/>
              </a:ext>
            </a:extLst>
          </p:cNvPr>
          <p:cNvSpPr/>
          <p:nvPr/>
        </p:nvSpPr>
        <p:spPr>
          <a:xfrm>
            <a:off x="1360735" y="2976660"/>
            <a:ext cx="164214" cy="164214"/>
          </a:xfrm>
          <a:prstGeom prst="ellipse">
            <a:avLst/>
          </a:prstGeom>
          <a:solidFill>
            <a:srgbClr val="0000FF"/>
          </a:solidFill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5" name="Shape 272">
            <a:extLst>
              <a:ext uri="{FF2B5EF4-FFF2-40B4-BE49-F238E27FC236}">
                <a16:creationId xmlns:a16="http://schemas.microsoft.com/office/drawing/2014/main" id="{B0743336-71C9-0C4D-806A-2D6FE4427826}"/>
              </a:ext>
            </a:extLst>
          </p:cNvPr>
          <p:cNvCxnSpPr>
            <a:cxnSpLocks/>
            <a:stCxn id="60" idx="1"/>
          </p:cNvCxnSpPr>
          <p:nvPr/>
        </p:nvCxnSpPr>
        <p:spPr>
          <a:xfrm flipH="1" flipV="1">
            <a:off x="5237060" y="1934870"/>
            <a:ext cx="2160486" cy="1133933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med" len="med"/>
            <a:tailEnd type="none" w="med" len="med"/>
          </a:ln>
        </p:spPr>
      </p:cxnSp>
      <p:cxnSp>
        <p:nvCxnSpPr>
          <p:cNvPr id="39" name="Shape 272">
            <a:extLst>
              <a:ext uri="{FF2B5EF4-FFF2-40B4-BE49-F238E27FC236}">
                <a16:creationId xmlns:a16="http://schemas.microsoft.com/office/drawing/2014/main" id="{F1C708A9-BE96-D641-A8D7-0EBB7F520730}"/>
              </a:ext>
            </a:extLst>
          </p:cNvPr>
          <p:cNvCxnSpPr>
            <a:cxnSpLocks/>
            <a:stCxn id="60" idx="1"/>
          </p:cNvCxnSpPr>
          <p:nvPr/>
        </p:nvCxnSpPr>
        <p:spPr>
          <a:xfrm flipH="1" flipV="1">
            <a:off x="5041806" y="2289049"/>
            <a:ext cx="2355740" cy="779754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med" len="med"/>
            <a:tailEnd type="none" w="med" len="med"/>
          </a:ln>
        </p:spPr>
      </p:cxnSp>
      <p:sp>
        <p:nvSpPr>
          <p:cNvPr id="50" name="Shape 277">
            <a:extLst>
              <a:ext uri="{FF2B5EF4-FFF2-40B4-BE49-F238E27FC236}">
                <a16:creationId xmlns:a16="http://schemas.microsoft.com/office/drawing/2014/main" id="{034DA52F-4B41-1B43-8F33-E97B01694CBB}"/>
              </a:ext>
            </a:extLst>
          </p:cNvPr>
          <p:cNvSpPr txBox="1"/>
          <p:nvPr/>
        </p:nvSpPr>
        <p:spPr>
          <a:xfrm>
            <a:off x="805297" y="3248782"/>
            <a:ext cx="1375032" cy="47123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 algn="ctr">
              <a:buClr>
                <a:srgbClr val="000000"/>
              </a:buClr>
            </a:pPr>
            <a:r>
              <a:rPr lang="en-GB" sz="1200" b="1" dirty="0" err="1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rPr>
              <a:t>Qualtrick</a:t>
            </a:r>
            <a:r>
              <a:rPr lang="en-GB" sz="1200" b="1" dirty="0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rPr>
              <a:t> link</a:t>
            </a:r>
            <a:endParaRPr lang="en-GB" sz="1200" b="1" i="0" u="none" strike="noStrike" cap="none" dirty="0">
              <a:solidFill>
                <a:srgbClr val="FFC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Shape 277">
            <a:extLst>
              <a:ext uri="{FF2B5EF4-FFF2-40B4-BE49-F238E27FC236}">
                <a16:creationId xmlns:a16="http://schemas.microsoft.com/office/drawing/2014/main" id="{66EB7C0C-397B-1343-9122-6F37EFEB1356}"/>
              </a:ext>
            </a:extLst>
          </p:cNvPr>
          <p:cNvSpPr txBox="1"/>
          <p:nvPr/>
        </p:nvSpPr>
        <p:spPr>
          <a:xfrm>
            <a:off x="6408347" y="3802019"/>
            <a:ext cx="2120383" cy="47123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it-IT" sz="1000" b="1" i="1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State-Trait </a:t>
            </a:r>
            <a:r>
              <a:rPr lang="it-IT" sz="1000" b="1" i="1" dirty="0" err="1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Anxiety</a:t>
            </a:r>
            <a:r>
              <a:rPr lang="it-IT" sz="1000" b="1" i="1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Inventory, Form Y (STAI)</a:t>
            </a:r>
          </a:p>
          <a:p>
            <a:r>
              <a:rPr lang="it-IT" sz="1000" b="1" i="1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Self-</a:t>
            </a:r>
            <a:r>
              <a:rPr lang="it-IT" sz="1000" b="1" i="1" dirty="0" err="1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Assessment</a:t>
            </a:r>
            <a:r>
              <a:rPr lang="it-IT" sz="1000" b="1" i="1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1000" b="1" i="1" dirty="0" err="1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Manikin</a:t>
            </a:r>
            <a:endParaRPr lang="it-IT" sz="1000" i="1" dirty="0">
              <a:solidFill>
                <a:srgbClr val="FFC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br>
              <a:rPr lang="it-IT" sz="1000" i="1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GB" sz="1000" b="1" i="1" dirty="0">
              <a:solidFill>
                <a:srgbClr val="FFC000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  <a:p>
            <a:pPr lvl="0" algn="ctr">
              <a:buClr>
                <a:srgbClr val="000000"/>
              </a:buClr>
            </a:pPr>
            <a:r>
              <a:rPr lang="en-GB" sz="1000" b="1" i="1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 </a:t>
            </a:r>
          </a:p>
          <a:p>
            <a:pPr lvl="0" algn="ctr">
              <a:buClr>
                <a:srgbClr val="000000"/>
              </a:buClr>
            </a:pPr>
            <a:endParaRPr lang="en-GB" sz="1000" b="1" i="1" dirty="0">
              <a:solidFill>
                <a:srgbClr val="FFC000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  <a:p>
            <a:pPr lvl="0" algn="ctr">
              <a:buClr>
                <a:srgbClr val="000000"/>
              </a:buClr>
            </a:pPr>
            <a:endParaRPr lang="en-GB" sz="1000" b="1" i="1" u="none" strike="noStrike" cap="none" dirty="0">
              <a:solidFill>
                <a:srgbClr val="FFC000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</p:txBody>
      </p:sp>
      <p:cxnSp>
        <p:nvCxnSpPr>
          <p:cNvPr id="29" name="Shape 272">
            <a:extLst>
              <a:ext uri="{FF2B5EF4-FFF2-40B4-BE49-F238E27FC236}">
                <a16:creationId xmlns:a16="http://schemas.microsoft.com/office/drawing/2014/main" id="{4E53BBDE-3DE0-AB46-B328-7AC3805D8CE1}"/>
              </a:ext>
            </a:extLst>
          </p:cNvPr>
          <p:cNvCxnSpPr>
            <a:cxnSpLocks/>
          </p:cNvCxnSpPr>
          <p:nvPr/>
        </p:nvCxnSpPr>
        <p:spPr>
          <a:xfrm flipH="1">
            <a:off x="3115282" y="1875276"/>
            <a:ext cx="983737" cy="1140351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med" len="med"/>
            <a:tailEnd type="none" w="med" len="med"/>
          </a:ln>
        </p:spPr>
      </p:cxnSp>
      <p:cxnSp>
        <p:nvCxnSpPr>
          <p:cNvPr id="31" name="Shape 272">
            <a:extLst>
              <a:ext uri="{FF2B5EF4-FFF2-40B4-BE49-F238E27FC236}">
                <a16:creationId xmlns:a16="http://schemas.microsoft.com/office/drawing/2014/main" id="{8A9C02A3-5B63-2748-B047-FE00995C2ECD}"/>
              </a:ext>
            </a:extLst>
          </p:cNvPr>
          <p:cNvCxnSpPr>
            <a:cxnSpLocks/>
          </p:cNvCxnSpPr>
          <p:nvPr/>
        </p:nvCxnSpPr>
        <p:spPr>
          <a:xfrm>
            <a:off x="3084871" y="3129338"/>
            <a:ext cx="976373" cy="1219142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med" len="med"/>
            <a:tailEnd type="none" w="med" len="med"/>
          </a:ln>
        </p:spPr>
      </p:cxnSp>
      <p:sp>
        <p:nvSpPr>
          <p:cNvPr id="36" name="Shape 277">
            <a:extLst>
              <a:ext uri="{FF2B5EF4-FFF2-40B4-BE49-F238E27FC236}">
                <a16:creationId xmlns:a16="http://schemas.microsoft.com/office/drawing/2014/main" id="{CD1A0CA3-0FEE-3146-B451-CA0EB2B3C61B}"/>
              </a:ext>
            </a:extLst>
          </p:cNvPr>
          <p:cNvSpPr txBox="1"/>
          <p:nvPr/>
        </p:nvSpPr>
        <p:spPr>
          <a:xfrm>
            <a:off x="3990673" y="2091686"/>
            <a:ext cx="1230313" cy="30727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2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Body scan</a:t>
            </a:r>
          </a:p>
        </p:txBody>
      </p:sp>
      <p:sp>
        <p:nvSpPr>
          <p:cNvPr id="37" name="Shape 277">
            <a:extLst>
              <a:ext uri="{FF2B5EF4-FFF2-40B4-BE49-F238E27FC236}">
                <a16:creationId xmlns:a16="http://schemas.microsoft.com/office/drawing/2014/main" id="{CBE291E1-9ABB-E24B-A35B-0AB196D84A62}"/>
              </a:ext>
            </a:extLst>
          </p:cNvPr>
          <p:cNvSpPr txBox="1"/>
          <p:nvPr/>
        </p:nvSpPr>
        <p:spPr>
          <a:xfrm>
            <a:off x="4019512" y="2875885"/>
            <a:ext cx="1203860" cy="5299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Mindful breathing</a:t>
            </a:r>
            <a:endParaRPr lang="en-GB" sz="1200" b="1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" name="Shape 277">
            <a:extLst>
              <a:ext uri="{FF2B5EF4-FFF2-40B4-BE49-F238E27FC236}">
                <a16:creationId xmlns:a16="http://schemas.microsoft.com/office/drawing/2014/main" id="{F075F7D1-4FCE-7A4C-94D1-3D48D3DA55C9}"/>
              </a:ext>
            </a:extLst>
          </p:cNvPr>
          <p:cNvSpPr txBox="1"/>
          <p:nvPr/>
        </p:nvSpPr>
        <p:spPr>
          <a:xfrm>
            <a:off x="4019974" y="3653149"/>
            <a:ext cx="1230313" cy="30727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lang="en-GB" sz="1200" b="1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" name="Shape 277">
            <a:extLst>
              <a:ext uri="{FF2B5EF4-FFF2-40B4-BE49-F238E27FC236}">
                <a16:creationId xmlns:a16="http://schemas.microsoft.com/office/drawing/2014/main" id="{44F9A65B-D5ED-8A43-8C73-5ED8A905C241}"/>
              </a:ext>
            </a:extLst>
          </p:cNvPr>
          <p:cNvSpPr txBox="1"/>
          <p:nvPr/>
        </p:nvSpPr>
        <p:spPr>
          <a:xfrm>
            <a:off x="4033200" y="3529228"/>
            <a:ext cx="1203860" cy="5299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2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Loving-kindness</a:t>
            </a:r>
          </a:p>
        </p:txBody>
      </p:sp>
      <p:sp>
        <p:nvSpPr>
          <p:cNvPr id="42" name="Shape 277">
            <a:extLst>
              <a:ext uri="{FF2B5EF4-FFF2-40B4-BE49-F238E27FC236}">
                <a16:creationId xmlns:a16="http://schemas.microsoft.com/office/drawing/2014/main" id="{E47EECDE-ABEF-154A-B718-B3F94694E180}"/>
              </a:ext>
            </a:extLst>
          </p:cNvPr>
          <p:cNvSpPr txBox="1"/>
          <p:nvPr/>
        </p:nvSpPr>
        <p:spPr>
          <a:xfrm>
            <a:off x="4009749" y="4084342"/>
            <a:ext cx="1203860" cy="5299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2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Mindful </a:t>
            </a:r>
            <a:r>
              <a:rPr lang="en-GB" sz="1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walking</a:t>
            </a:r>
            <a:endParaRPr lang="en-GB" sz="1200" b="1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8" name="Shape 272">
            <a:extLst>
              <a:ext uri="{FF2B5EF4-FFF2-40B4-BE49-F238E27FC236}">
                <a16:creationId xmlns:a16="http://schemas.microsoft.com/office/drawing/2014/main" id="{BCCB3997-8A1E-B443-A1B1-5A6D1DCCBA3A}"/>
              </a:ext>
            </a:extLst>
          </p:cNvPr>
          <p:cNvCxnSpPr>
            <a:cxnSpLocks/>
            <a:stCxn id="60" idx="2"/>
          </p:cNvCxnSpPr>
          <p:nvPr/>
        </p:nvCxnSpPr>
        <p:spPr>
          <a:xfrm flipH="1">
            <a:off x="5127079" y="3126861"/>
            <a:ext cx="2246418" cy="660902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med" len="med"/>
            <a:tailEnd type="none" w="med" len="med"/>
          </a:ln>
        </p:spPr>
      </p:cxnSp>
      <p:cxnSp>
        <p:nvCxnSpPr>
          <p:cNvPr id="59" name="Shape 272">
            <a:extLst>
              <a:ext uri="{FF2B5EF4-FFF2-40B4-BE49-F238E27FC236}">
                <a16:creationId xmlns:a16="http://schemas.microsoft.com/office/drawing/2014/main" id="{CA9C1AEF-61BB-D445-9AD3-C83478B3F0C1}"/>
              </a:ext>
            </a:extLst>
          </p:cNvPr>
          <p:cNvCxnSpPr>
            <a:cxnSpLocks/>
            <a:stCxn id="60" idx="3"/>
          </p:cNvCxnSpPr>
          <p:nvPr/>
        </p:nvCxnSpPr>
        <p:spPr>
          <a:xfrm flipH="1">
            <a:off x="5072676" y="3184919"/>
            <a:ext cx="2324870" cy="1151138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med" len="med"/>
            <a:tailEnd type="none" w="med" len="med"/>
          </a:ln>
        </p:spPr>
      </p:cxnSp>
      <p:sp>
        <p:nvSpPr>
          <p:cNvPr id="60" name="Ovale 59">
            <a:extLst>
              <a:ext uri="{FF2B5EF4-FFF2-40B4-BE49-F238E27FC236}">
                <a16:creationId xmlns:a16="http://schemas.microsoft.com/office/drawing/2014/main" id="{63BF5C3F-24A1-7147-813C-BD254C4DA0C1}"/>
              </a:ext>
            </a:extLst>
          </p:cNvPr>
          <p:cNvSpPr/>
          <p:nvPr/>
        </p:nvSpPr>
        <p:spPr>
          <a:xfrm>
            <a:off x="7373497" y="3044754"/>
            <a:ext cx="164214" cy="164214"/>
          </a:xfrm>
          <a:prstGeom prst="ellipse">
            <a:avLst/>
          </a:prstGeom>
          <a:solidFill>
            <a:srgbClr val="0000FF"/>
          </a:solidFill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Ovale 63">
            <a:extLst>
              <a:ext uri="{FF2B5EF4-FFF2-40B4-BE49-F238E27FC236}">
                <a16:creationId xmlns:a16="http://schemas.microsoft.com/office/drawing/2014/main" id="{EF33F512-9A28-504F-92C9-B98349CFE8EC}"/>
              </a:ext>
            </a:extLst>
          </p:cNvPr>
          <p:cNvSpPr/>
          <p:nvPr/>
        </p:nvSpPr>
        <p:spPr>
          <a:xfrm>
            <a:off x="3027421" y="3024285"/>
            <a:ext cx="164214" cy="164214"/>
          </a:xfrm>
          <a:prstGeom prst="ellipse">
            <a:avLst/>
          </a:prstGeom>
          <a:solidFill>
            <a:srgbClr val="0000FF"/>
          </a:solidFill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7" name="Shape 277">
            <a:extLst>
              <a:ext uri="{FF2B5EF4-FFF2-40B4-BE49-F238E27FC236}">
                <a16:creationId xmlns:a16="http://schemas.microsoft.com/office/drawing/2014/main" id="{7A97F72A-6B67-4644-84DA-3E09A9ACDBE2}"/>
              </a:ext>
            </a:extLst>
          </p:cNvPr>
          <p:cNvSpPr txBox="1"/>
          <p:nvPr/>
        </p:nvSpPr>
        <p:spPr>
          <a:xfrm>
            <a:off x="3657022" y="1235138"/>
            <a:ext cx="2109130" cy="43356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200" b="1" i="0" u="none" strike="noStrike" cap="none" dirty="0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rPr>
              <a:t>15 min</a:t>
            </a:r>
          </a:p>
        </p:txBody>
      </p:sp>
      <p:pic>
        <p:nvPicPr>
          <p:cNvPr id="68" name="Immagine 67">
            <a:extLst>
              <a:ext uri="{FF2B5EF4-FFF2-40B4-BE49-F238E27FC236}">
                <a16:creationId xmlns:a16="http://schemas.microsoft.com/office/drawing/2014/main" id="{91FCE825-6D12-A64F-9F92-476F26C69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054" y="2515087"/>
            <a:ext cx="539576" cy="539576"/>
          </a:xfrm>
          <a:prstGeom prst="rect">
            <a:avLst/>
          </a:prstGeom>
        </p:spPr>
      </p:pic>
      <p:cxnSp>
        <p:nvCxnSpPr>
          <p:cNvPr id="71" name="Connettore 1 70">
            <a:extLst>
              <a:ext uri="{FF2B5EF4-FFF2-40B4-BE49-F238E27FC236}">
                <a16:creationId xmlns:a16="http://schemas.microsoft.com/office/drawing/2014/main" id="{931B8B71-83B2-C54D-99AF-F8089D37A57E}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3109529" y="3165335"/>
            <a:ext cx="7680" cy="403390"/>
          </a:xfrm>
          <a:prstGeom prst="line">
            <a:avLst/>
          </a:prstGeom>
          <a:ln w="3175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vale 71">
            <a:extLst>
              <a:ext uri="{FF2B5EF4-FFF2-40B4-BE49-F238E27FC236}">
                <a16:creationId xmlns:a16="http://schemas.microsoft.com/office/drawing/2014/main" id="{054D8DF1-0C94-084A-9B66-6A701489D4CD}"/>
              </a:ext>
            </a:extLst>
          </p:cNvPr>
          <p:cNvSpPr/>
          <p:nvPr/>
        </p:nvSpPr>
        <p:spPr>
          <a:xfrm>
            <a:off x="3076155" y="3568725"/>
            <a:ext cx="82107" cy="82107"/>
          </a:xfrm>
          <a:prstGeom prst="ellipse">
            <a:avLst/>
          </a:prstGeom>
          <a:solidFill>
            <a:srgbClr val="0000FF"/>
          </a:solidFill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5" name="Shape 277">
            <a:extLst>
              <a:ext uri="{FF2B5EF4-FFF2-40B4-BE49-F238E27FC236}">
                <a16:creationId xmlns:a16="http://schemas.microsoft.com/office/drawing/2014/main" id="{4B505556-72EE-B745-A1D6-FCABBF5B091C}"/>
              </a:ext>
            </a:extLst>
          </p:cNvPr>
          <p:cNvSpPr txBox="1"/>
          <p:nvPr/>
        </p:nvSpPr>
        <p:spPr>
          <a:xfrm>
            <a:off x="1887077" y="3802020"/>
            <a:ext cx="2593463" cy="47123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it-IT" sz="1000" b="1" i="1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IPIP - 5 NEO </a:t>
            </a:r>
            <a:r>
              <a:rPr lang="it-IT" sz="1000" b="1" i="1" dirty="0" err="1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Domains</a:t>
            </a:r>
            <a:endParaRPr lang="it-IT" sz="1000" b="1" i="1" dirty="0">
              <a:solidFill>
                <a:srgbClr val="FFC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it-IT" sz="1000" b="1" i="1" dirty="0" err="1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Neuroticism</a:t>
            </a:r>
            <a:r>
              <a:rPr lang="it-IT" sz="1000" b="1" i="1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(20 </a:t>
            </a:r>
            <a:r>
              <a:rPr lang="it-IT" sz="1000" b="1" i="1" dirty="0" err="1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items</a:t>
            </a:r>
            <a:r>
              <a:rPr lang="it-IT" sz="1000" b="1" i="1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scale)</a:t>
            </a:r>
            <a:endParaRPr lang="it-IT" sz="1000" i="1" dirty="0">
              <a:solidFill>
                <a:srgbClr val="FFC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br>
              <a:rPr lang="it-IT" sz="1000" i="1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GB" sz="1000" b="1" i="1" u="none" strike="noStrike" cap="none" dirty="0">
              <a:solidFill>
                <a:srgbClr val="FFC000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</p:txBody>
      </p:sp>
      <p:cxnSp>
        <p:nvCxnSpPr>
          <p:cNvPr id="94" name="Shape 272">
            <a:extLst>
              <a:ext uri="{FF2B5EF4-FFF2-40B4-BE49-F238E27FC236}">
                <a16:creationId xmlns:a16="http://schemas.microsoft.com/office/drawing/2014/main" id="{7D05B218-3F6A-A54C-A3A8-4513EB1A0A02}"/>
              </a:ext>
            </a:extLst>
          </p:cNvPr>
          <p:cNvCxnSpPr>
            <a:cxnSpLocks/>
            <a:stCxn id="60" idx="2"/>
          </p:cNvCxnSpPr>
          <p:nvPr/>
        </p:nvCxnSpPr>
        <p:spPr>
          <a:xfrm flipH="1" flipV="1">
            <a:off x="5070625" y="3067127"/>
            <a:ext cx="2302872" cy="59734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med" len="med"/>
            <a:tailEnd type="none" w="med" len="med"/>
          </a:ln>
        </p:spPr>
      </p:cxnSp>
      <p:cxnSp>
        <p:nvCxnSpPr>
          <p:cNvPr id="96" name="Connettore 1 95">
            <a:extLst>
              <a:ext uri="{FF2B5EF4-FFF2-40B4-BE49-F238E27FC236}">
                <a16:creationId xmlns:a16="http://schemas.microsoft.com/office/drawing/2014/main" id="{9901F5AB-CF19-2245-B80D-8B586F5C2FC2}"/>
              </a:ext>
            </a:extLst>
          </p:cNvPr>
          <p:cNvCxnSpPr>
            <a:cxnSpLocks/>
          </p:cNvCxnSpPr>
          <p:nvPr/>
        </p:nvCxnSpPr>
        <p:spPr>
          <a:xfrm>
            <a:off x="7459948" y="3229641"/>
            <a:ext cx="7680" cy="403390"/>
          </a:xfrm>
          <a:prstGeom prst="line">
            <a:avLst/>
          </a:prstGeom>
          <a:ln w="3175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e 96">
            <a:extLst>
              <a:ext uri="{FF2B5EF4-FFF2-40B4-BE49-F238E27FC236}">
                <a16:creationId xmlns:a16="http://schemas.microsoft.com/office/drawing/2014/main" id="{6F77A500-4D04-A247-9683-9B2F946FDFA6}"/>
              </a:ext>
            </a:extLst>
          </p:cNvPr>
          <p:cNvSpPr/>
          <p:nvPr/>
        </p:nvSpPr>
        <p:spPr>
          <a:xfrm>
            <a:off x="7438599" y="3568725"/>
            <a:ext cx="82107" cy="82107"/>
          </a:xfrm>
          <a:prstGeom prst="ellipse">
            <a:avLst/>
          </a:prstGeom>
          <a:solidFill>
            <a:srgbClr val="0000FF"/>
          </a:solidFill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E1CBB274-7360-2744-823C-E6427DE59AA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25454" y="2667487"/>
            <a:ext cx="539576" cy="539576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378E2BD0-4C9B-D24D-8BAE-C2A9EA0B322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77854" y="2819887"/>
            <a:ext cx="539576" cy="539576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C7293FC6-CCD5-4F4B-AB56-318A4CF0E245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1209284" y="2861075"/>
            <a:ext cx="539576" cy="539576"/>
          </a:xfrm>
          <a:prstGeom prst="rect">
            <a:avLst/>
          </a:prstGeom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2F7AC4DD-B629-6144-A90D-E56174EF11F8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950782" y="2774966"/>
            <a:ext cx="539576" cy="53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0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5 -0.01729 L 0.0125 -0.01729 C 0.01719 -0.01636 0.02205 -0.01543 0.02691 -0.01451 C 0.03507 -0.01358 0.0434 -0.01327 0.05156 -0.01204 C 0.05799 -0.01111 0.05781 -0.00957 0.06319 -0.00679 C 0.0651 -0.00587 0.06701 -0.00525 0.06892 -0.00432 C 0.07187 -0.00278 0.07465 -0.00062 0.0776 0.00092 C 0.07951 0.00154 0.08142 0.00247 0.08351 0.00339 C 0.08663 0.00494 0.0901 0.00802 0.09358 0.00864 C 0.10174 0.00987 0.11007 0.01018 0.11823 0.01111 C 0.1474 0.00586 0.12066 0.01265 0.14132 0.00339 L 0.15295 -0.00185 C 0.15451 -0.0034 0.15573 -0.00556 0.15729 -0.00679 C 0.15972 -0.00895 0.16528 -0.01111 0.16753 -0.01204 C 0.16892 -0.01297 0.17031 -0.01389 0.17187 -0.01451 C 0.17274 -0.01729 0.17344 -0.02006 0.17465 -0.02222 C 0.17587 -0.02469 0.17778 -0.02562 0.17899 -0.02747 C 0.18021 -0.02901 0.1809 -0.03118 0.18194 -0.03272 C 0.18333 -0.03457 0.18507 -0.0358 0.18628 -0.03797 C 0.18837 -0.04105 0.1901 -0.04476 0.19219 -0.04815 L 0.19653 -0.05587 C 0.1974 -0.05772 0.19861 -0.05895 0.1993 -0.06111 C 0.20121 -0.06605 0.2026 -0.07222 0.20521 -0.07655 C 0.2066 -0.07901 0.20816 -0.08118 0.20955 -0.08426 C 0.21163 -0.0892 0.21285 -0.09537 0.21528 -0.09969 L 0.22691 -0.12037 C 0.22778 -0.12192 0.22899 -0.12346 0.22986 -0.12531 C 0.23073 -0.12809 0.2316 -0.13087 0.23264 -0.13303 C 0.23455 -0.13673 0.23663 -0.14013 0.23854 -0.14352 L 0.25156 -0.16667 C 0.25295 -0.16914 0.25469 -0.1713 0.2559 -0.17439 C 0.25677 -0.17685 0.25764 -0.17963 0.25885 -0.1821 C 0.26094 -0.18673 0.26354 -0.19074 0.26597 -0.19506 L 0.27031 -0.20278 C 0.27309 -0.20741 0.27396 -0.20957 0.2776 -0.21297 C 0.27899 -0.2142 0.28055 -0.21482 0.28194 -0.21543 C 0.28333 -0.21729 0.28472 -0.21945 0.28628 -0.22068 C 0.28906 -0.22284 0.29253 -0.22284 0.29496 -0.22593 C 0.29653 -0.22747 0.29774 -0.22963 0.2993 -0.23087 C 0.30174 -0.23303 0.30712 -0.23488 0.30955 -0.23611 C 0.3125 -0.23766 0.3151 -0.24043 0.31823 -0.24136 C 0.33021 -0.24476 0.32396 -0.24321 0.33698 -0.2463 C 0.34566 -0.24568 0.35451 -0.24537 0.36319 -0.24383 C 0.36458 -0.24352 0.36597 -0.24198 0.36753 -0.24136 C 0.36979 -0.24013 0.37222 -0.23951 0.37465 -0.23858 C 0.37656 -0.23519 0.37899 -0.23241 0.38055 -0.2284 C 0.38142 -0.22593 0.38212 -0.22284 0.38333 -0.22068 C 0.38455 -0.21852 0.38646 -0.21759 0.38767 -0.21543 C 0.38889 -0.21389 0.38941 -0.21142 0.39062 -0.2105 C 0.3934 -0.20803 0.39635 -0.2071 0.3993 -0.20525 L 0.40799 -0.2 L 0.41389 -0.19753 C 0.42621 -0.18272 0.41059 -0.20031 0.42257 -0.18982 C 0.42413 -0.18827 0.42535 -0.1858 0.42691 -0.18457 C 0.42969 -0.18241 0.43559 -0.17963 0.43559 -0.17963 C 0.44097 -0.17006 0.43733 -0.17562 0.44722 -0.16389 L 0.4559 -0.15371 C 0.45729 -0.15216 0.45851 -0.14969 0.46024 -0.14846 L 0.46458 -0.14599 C 0.46597 -0.14414 0.46753 -0.1429 0.46892 -0.14074 C 0.46996 -0.1392 0.47066 -0.13673 0.47187 -0.1358 C 0.47448 -0.13334 0.48055 -0.13056 0.48055 -0.13056 C 0.49288 -0.11574 0.47726 -0.13334 0.48924 -0.12284 C 0.4908 -0.1213 0.49201 -0.11914 0.49358 -0.11759 C 0.49583 -0.11574 0.50156 -0.11358 0.50365 -0.11266 C 0.50521 -0.11173 0.5066 -0.1108 0.50799 -0.10988 C 0.51684 -0.09939 0.50746 -0.10926 0.51823 -0.10216 C 0.52014 -0.10093 0.52205 -0.09846 0.52396 -0.09692 C 0.52535 -0.09599 0.52691 -0.09537 0.5283 -0.09445 C 0.52969 -0.0929 0.53108 -0.09074 0.53264 -0.0892 C 0.53403 -0.08827 0.53576 -0.08827 0.53698 -0.08673 C 0.54687 -0.07624 0.53194 -0.08642 0.54427 -0.07901 C 0.54722 -0.07562 0.55052 -0.07315 0.55295 -0.06883 C 0.55399 -0.06698 0.55469 -0.06482 0.5559 -0.06358 C 0.55712 -0.06204 0.55868 -0.06173 0.56024 -0.06111 C 0.56302 -0.05772 0.56649 -0.05494 0.56892 -0.05062 C 0.56979 -0.04908 0.57066 -0.04692 0.5717 -0.04568 C 0.57309 -0.04414 0.57483 -0.04445 0.57621 -0.0429 C 0.57917 -0.04013 0.5816 -0.03457 0.5849 -0.03272 C 0.59687 -0.02562 0.57795 -0.03766 0.59792 -0.01976 C 0.60087 -0.01729 0.60538 -0.01358 0.60799 -0.00957 C 0.61111 -0.00463 0.61337 0.00185 0.61667 0.00586 C 0.61823 0.00771 0.61962 0.00926 0.62101 0.01111 C 0.63142 0.02592 0.61493 0.00555 0.6283 0.02129 C 0.63108 0.03642 0.6276 0.02253 0.63403 0.03426 C 0.63542 0.03642 0.63559 0.04012 0.63698 0.04197 C 0.63906 0.04475 0.64062 0.04444 0.64288 0.04444 " pathEditMode="relative" ptsTypes="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02 0.00679 L 0.01302 0.00679 C 0.04392 0.01203 0.00989 0.00648 0.06441 0.01173 C 0.06996 0.01203 0.07552 0.01327 0.08107 0.01419 C 0.08888 0.01327 0.0967 0.01296 0.10468 0.01173 C 0.10642 0.01111 0.10833 0.01018 0.11024 0.00926 C 0.11302 0.00771 0.11579 0.00586 0.11857 0.00432 C 0.11996 0.00339 0.12118 0.00247 0.12274 0.00185 C 0.12638 2.71605E-6 0.1302 -0.00124 0.13385 -0.00309 C 0.14774 -0.01142 0.12604 0.00123 0.14357 -0.00803 C 0.14635 -0.00957 0.15191 -0.01297 0.15191 -0.01297 C 0.16111 -0.02963 0.15104 -0.0142 0.16024 -0.02284 C 0.16302 -0.02593 0.16527 -0.03087 0.16857 -0.03272 C 0.17135 -0.03457 0.1743 -0.03488 0.17691 -0.03766 C 0.18871 -0.05185 0.17361 -0.03488 0.18524 -0.04506 C 0.18663 -0.04661 0.18784 -0.04877 0.18941 -0.05 C 0.19201 -0.05216 0.19513 -0.05216 0.19774 -0.05494 C 0.20954 -0.06914 0.19444 -0.05216 0.20607 -0.06235 C 0.20746 -0.06389 0.20868 -0.06605 0.21024 -0.06729 C 0.21145 -0.06852 0.21302 -0.06883 0.21441 -0.06976 C 0.21944 -0.07439 0.21805 -0.07531 0.22274 -0.0821 C 0.22395 -0.08426 0.22552 -0.08519 0.22691 -0.08704 C 0.22829 -0.08951 0.22951 -0.09229 0.23107 -0.09445 C 0.23229 -0.0963 0.23385 -0.09753 0.23524 -0.09939 C 0.23802 -0.10402 0.24027 -0.1105 0.24357 -0.1142 C 0.24496 -0.11605 0.24635 -0.11729 0.24774 -0.11914 C 0.24913 -0.12161 0.25034 -0.12439 0.25191 -0.12655 C 0.25451 -0.13025 0.25781 -0.13241 0.26024 -0.13642 C 0.26163 -0.13889 0.26267 -0.14198 0.26441 -0.14383 C 0.26562 -0.14537 0.26718 -0.14506 0.26857 -0.1463 C 0.26996 -0.14784 0.27118 -0.15 0.27274 -0.15124 C 0.275 -0.1534 0.2802 -0.15494 0.28246 -0.15618 C 0.28524 -0.15772 0.28784 -0.16019 0.29079 -0.16111 C 0.30277 -0.16482 0.29618 -0.16297 0.31024 -0.16605 C 0.31163 -0.16698 0.31284 -0.1679 0.31441 -0.16852 C 0.33507 -0.17902 0.34427 -0.17006 0.37552 -0.16852 C 0.38194 -0.16667 0.3835 -0.16667 0.38941 -0.16358 C 0.39079 -0.16297 0.39201 -0.16173 0.39357 -0.16111 C 0.39809 -0.15926 0.40277 -0.15834 0.40746 -0.15618 L 0.41857 -0.15124 C 0.42031 -0.15062 0.42222 -0.14939 0.42413 -0.14877 C 0.42638 -0.14815 0.42864 -0.14753 0.43107 -0.1463 C 0.43385 -0.14506 0.43663 -0.14321 0.43941 -0.14136 C 0.44079 -0.14074 0.44201 -0.1392 0.44357 -0.13889 C 0.45694 -0.1355 0.45 -0.13797 0.46441 -0.13148 C 0.46614 -0.13087 0.46805 -0.13025 0.46996 -0.12902 C 0.47222 -0.12747 0.47448 -0.12593 0.47691 -0.12408 C 0.47864 -0.12253 0.48038 -0.12037 0.48246 -0.11914 C 0.4842 -0.1179 0.48611 -0.1176 0.48802 -0.11667 C 0.49184 -0.11482 0.49392 -0.11297 0.49774 -0.10926 C 0.49913 -0.10803 0.50034 -0.10587 0.50191 -0.10432 C 0.50538 -0.10093 0.50954 -0.09877 0.51302 -0.09445 C 0.51441 -0.0929 0.51562 -0.09074 0.51718 -0.08951 C 0.51892 -0.08827 0.52083 -0.08797 0.52274 -0.08704 C 0.52413 -0.0855 0.52534 -0.08334 0.52691 -0.0821 C 0.52951 -0.08025 0.53263 -0.08025 0.53524 -0.07716 C 0.54027 -0.0713 0.54409 -0.06605 0.55052 -0.06235 C 0.55399 -0.06019 0.55816 -0.05803 0.56163 -0.05494 C 0.56302 -0.05371 0.56423 -0.05155 0.56579 -0.05 C 0.56701 -0.04908 0.56857 -0.04877 0.56996 -0.04753 C 0.57135 -0.0463 0.57257 -0.04414 0.57413 -0.0426 C 0.57534 -0.04167 0.57691 -0.04136 0.57829 -0.04013 C 0.59704 -0.02346 0.57448 -0.04198 0.59079 -0.02531 C 0.59201 -0.02408 0.59357 -0.02408 0.59496 -0.02284 C 0.60399 -0.01482 0.59392 -0.02161 0.60329 -0.0105 C 0.60451 -0.00926 0.60607 -0.00957 0.60746 -0.00803 C 0.61024 -0.00525 0.61302 -0.00155 0.61579 0.00185 C 0.61718 0.00339 0.61875 0.00463 0.61996 0.00679 C 0.62135 0.00926 0.62239 0.01203 0.62413 0.01419 C 0.62534 0.01543 0.62829 0.01666 0.62829 0.01666 " pathEditMode="relative" ptsTypes="AAAAAAAAAAAAAAAAAAAAAAAAAAAAAAAAAAAAAAAAAAAAAAAAAAAAAAAAAAAAAAAAAAAAAA">
                                      <p:cBhvr>
                                        <p:cTn id="9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41 0.03642 L 0.03941 0.03642 C 0.15104 0.06728 0.07535 0.05339 0.21025 0.05339 L 0.59636 0.05833 L 0.66858 0.07068 C 0.6691 0.07099 0.66771 0.07068 0.66719 0.07068 " pathEditMode="relative" ptsTypes="AAAAAA">
                                      <p:cBhvr>
                                        <p:cTn id="12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55 0.01759 L 0.00955 0.01759 C 0.06875 0.01604 0.1283 0.00524 0.18732 0.01358 C 0.20521 0.01574 0.221 0.03549 0.23732 0.04876 C 0.27482 0.07839 0.3118 0.1108 0.34896 0.14197 C 0.5684 0.06604 0.44809 0.11172 0.70243 0.00308 C 0.70399 0.00246 0.6993 0.00401 0.69774 0.00524 L 0.68264 0.01543 " pathEditMode="relative" ptsTypes="AAAAAAAA">
                                      <p:cBhvr>
                                        <p:cTn id="15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67 0.0071 L 0.01267 0.0071 C 0.06527 0.00864 0.11805 0.00803 0.17066 0.01142 C 0.17274 0.01142 0.17395 0.01513 0.17534 0.01759 L 0.25902 0.15185 C 0.26024 0.15401 0.26111 0.15679 0.26267 0.15803 C 0.28906 0.18642 0.31614 0.21327 0.34288 0.24105 L 0.44513 0.16852 C 0.44843 0.16605 0.45121 0.16266 0.45451 0.16019 C 0.45833 0.1571 0.46215 0.15494 0.46614 0.15185 C 0.52934 0.10525 0.59444 0.06574 0.65555 0.01142 L 0.66267 0.00525 " pathEditMode="relative" ptsTypes="AAAAAAAAAAAA">
                                      <p:cBhvr>
                                        <p:cTn id="1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2787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Multi-site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study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Exclusion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criteria</a:t>
            </a:r>
            <a:endParaRPr lang="it-IT" sz="20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0171C5E4-AFF4-2849-9FC5-66D928B76EB2}"/>
              </a:ext>
            </a:extLst>
          </p:cNvPr>
          <p:cNvSpPr/>
          <p:nvPr/>
        </p:nvSpPr>
        <p:spPr>
          <a:xfrm>
            <a:off x="5336220" y="457920"/>
            <a:ext cx="228600" cy="2286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E5051"/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8A1E2F1-030A-A646-953E-051AA8504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031" y="4175970"/>
            <a:ext cx="1370724" cy="90125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351252-08E5-E24A-A89B-37AA159912CE}"/>
              </a:ext>
            </a:extLst>
          </p:cNvPr>
          <p:cNvSpPr txBox="1"/>
          <p:nvPr/>
        </p:nvSpPr>
        <p:spPr>
          <a:xfrm>
            <a:off x="387942" y="862100"/>
            <a:ext cx="673270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Exclusion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criteria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Mental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Previous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Mindfulness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English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Participants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smartphone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4511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3829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Multi-site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study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Analysis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plan</a:t>
            </a:r>
            <a:endParaRPr lang="it-IT" sz="20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0171C5E4-AFF4-2849-9FC5-66D928B76EB2}"/>
              </a:ext>
            </a:extLst>
          </p:cNvPr>
          <p:cNvSpPr/>
          <p:nvPr/>
        </p:nvSpPr>
        <p:spPr>
          <a:xfrm>
            <a:off x="5336220" y="457920"/>
            <a:ext cx="228600" cy="2286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E5051"/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8A1E2F1-030A-A646-953E-051AA8504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031" y="4175970"/>
            <a:ext cx="1370724" cy="90125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351252-08E5-E24A-A89B-37AA159912CE}"/>
              </a:ext>
            </a:extLst>
          </p:cNvPr>
          <p:cNvSpPr txBox="1"/>
          <p:nvPr/>
        </p:nvSpPr>
        <p:spPr>
          <a:xfrm>
            <a:off x="387942" y="862100"/>
            <a:ext cx="67327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conduct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sequential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bayesian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design (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Schönbrodt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2017)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assess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whether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chosen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exercises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more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effective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control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reduce stress in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participants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313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3829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Multi-site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study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Analysis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plan</a:t>
            </a:r>
            <a:endParaRPr lang="it-IT" sz="20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0171C5E4-AFF4-2849-9FC5-66D928B76EB2}"/>
              </a:ext>
            </a:extLst>
          </p:cNvPr>
          <p:cNvSpPr/>
          <p:nvPr/>
        </p:nvSpPr>
        <p:spPr>
          <a:xfrm>
            <a:off x="5336220" y="457920"/>
            <a:ext cx="228600" cy="2286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E5051"/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8A1E2F1-030A-A646-953E-051AA8504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031" y="4175970"/>
            <a:ext cx="1370724" cy="90125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351252-08E5-E24A-A89B-37AA159912CE}"/>
              </a:ext>
            </a:extLst>
          </p:cNvPr>
          <p:cNvSpPr txBox="1"/>
          <p:nvPr/>
        </p:nvSpPr>
        <p:spPr>
          <a:xfrm>
            <a:off x="387942" y="862100"/>
            <a:ext cx="6732705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Confirmatory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analyses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conduct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bayesian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t-test 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stop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allocating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participant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BF of 10 in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favor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H</a:t>
            </a:r>
            <a:r>
              <a:rPr lang="it-IT" sz="1500" b="1" baseline="-25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BF of 1/10 in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favor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H</a:t>
            </a:r>
            <a:r>
              <a:rPr lang="it-IT" sz="1500" b="1" baseline="-25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maximum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participants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reached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120 x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653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3829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Multi-site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study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Analysis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plan</a:t>
            </a:r>
            <a:endParaRPr lang="it-IT" sz="20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0171C5E4-AFF4-2849-9FC5-66D928B76EB2}"/>
              </a:ext>
            </a:extLst>
          </p:cNvPr>
          <p:cNvSpPr/>
          <p:nvPr/>
        </p:nvSpPr>
        <p:spPr>
          <a:xfrm>
            <a:off x="5336220" y="457920"/>
            <a:ext cx="228600" cy="2286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E5051"/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8A1E2F1-030A-A646-953E-051AA8504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031" y="4175970"/>
            <a:ext cx="1370724" cy="90125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351252-08E5-E24A-A89B-37AA159912CE}"/>
              </a:ext>
            </a:extLst>
          </p:cNvPr>
          <p:cNvSpPr txBox="1"/>
          <p:nvPr/>
        </p:nvSpPr>
        <p:spPr>
          <a:xfrm>
            <a:off x="387942" y="862100"/>
            <a:ext cx="6732705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analyses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self-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assessment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manikin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scale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bayesian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t-test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assess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whether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mindfulness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exercises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the non-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mindful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control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dimensions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the self-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assessment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manikin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scale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1418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3829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Multi-site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study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Analysis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plan</a:t>
            </a:r>
            <a:endParaRPr lang="it-IT" sz="20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0171C5E4-AFF4-2849-9FC5-66D928B76EB2}"/>
              </a:ext>
            </a:extLst>
          </p:cNvPr>
          <p:cNvSpPr/>
          <p:nvPr/>
        </p:nvSpPr>
        <p:spPr>
          <a:xfrm>
            <a:off x="5336220" y="457920"/>
            <a:ext cx="228600" cy="2286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E5051"/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8A1E2F1-030A-A646-953E-051AA8504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031" y="4175970"/>
            <a:ext cx="1370724" cy="90125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351252-08E5-E24A-A89B-37AA159912CE}"/>
              </a:ext>
            </a:extLst>
          </p:cNvPr>
          <p:cNvSpPr txBox="1"/>
          <p:nvPr/>
        </p:nvSpPr>
        <p:spPr>
          <a:xfrm>
            <a:off x="387942" y="862100"/>
            <a:ext cx="67327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analyses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moderation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neuroticism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compare the model with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interaction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the model with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lmBF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model with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interaction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preferred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the model with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a BF of 10 or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superior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</a:t>
            </a:r>
            <a:r>
              <a:rPr lang="it-IT" sz="1500" b="1" baseline="-25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neuroticism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moderator of stress for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chosen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exercises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518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Arrow 2"/>
          <p:cNvSpPr/>
          <p:nvPr/>
        </p:nvSpPr>
        <p:spPr>
          <a:xfrm>
            <a:off x="826265" y="2653344"/>
            <a:ext cx="6878270" cy="842910"/>
          </a:xfrm>
          <a:prstGeom prst="rightArrow">
            <a:avLst>
              <a:gd name="adj1" fmla="val 63425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050">
              <a:solidFill>
                <a:srgbClr val="FFC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2342533" y="1503464"/>
            <a:ext cx="759021" cy="76005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1593" tIns="30796" rIns="61593" bIns="30796" anchor="ctr"/>
          <a:lstStyle/>
          <a:p>
            <a:pPr algn="ctr" defTabSz="610791">
              <a:lnSpc>
                <a:spcPct val="90000"/>
              </a:lnSpc>
              <a:defRPr/>
            </a:pP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3908090" y="2973737"/>
            <a:ext cx="202127" cy="202125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  <a:endParaRPr lang="th-TH" sz="9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3504222" y="1391847"/>
            <a:ext cx="1013065" cy="1512858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410" y="158"/>
              </a:cxn>
              <a:cxn ang="0">
                <a:pos x="416" y="208"/>
              </a:cxn>
              <a:cxn ang="0">
                <a:pos x="277" y="477"/>
              </a:cxn>
              <a:cxn ang="0">
                <a:pos x="211" y="620"/>
              </a:cxn>
              <a:cxn ang="0">
                <a:pos x="208" y="621"/>
              </a:cxn>
              <a:cxn ang="0">
                <a:pos x="205" y="620"/>
              </a:cxn>
              <a:cxn ang="0">
                <a:pos x="139" y="477"/>
              </a:cxn>
              <a:cxn ang="0">
                <a:pos x="0" y="208"/>
              </a:cxn>
              <a:cxn ang="0">
                <a:pos x="6" y="158"/>
              </a:cxn>
              <a:cxn ang="0">
                <a:pos x="208" y="0"/>
              </a:cxn>
            </a:cxnLst>
            <a:rect l="0" t="0" r="r" b="b"/>
            <a:pathLst>
              <a:path w="416" h="621">
                <a:moveTo>
                  <a:pt x="208" y="0"/>
                </a:moveTo>
                <a:cubicBezTo>
                  <a:pt x="208" y="0"/>
                  <a:pt x="208" y="0"/>
                  <a:pt x="208" y="0"/>
                </a:cubicBezTo>
                <a:cubicBezTo>
                  <a:pt x="305" y="0"/>
                  <a:pt x="387" y="67"/>
                  <a:pt x="410" y="158"/>
                </a:cubicBezTo>
                <a:cubicBezTo>
                  <a:pt x="414" y="174"/>
                  <a:pt x="416" y="191"/>
                  <a:pt x="416" y="208"/>
                </a:cubicBezTo>
                <a:cubicBezTo>
                  <a:pt x="416" y="289"/>
                  <a:pt x="345" y="352"/>
                  <a:pt x="277" y="477"/>
                </a:cubicBezTo>
                <a:cubicBezTo>
                  <a:pt x="230" y="562"/>
                  <a:pt x="218" y="613"/>
                  <a:pt x="211" y="620"/>
                </a:cubicBezTo>
                <a:cubicBezTo>
                  <a:pt x="211" y="620"/>
                  <a:pt x="209" y="621"/>
                  <a:pt x="208" y="621"/>
                </a:cubicBezTo>
                <a:cubicBezTo>
                  <a:pt x="206" y="621"/>
                  <a:pt x="205" y="620"/>
                  <a:pt x="205" y="620"/>
                </a:cubicBezTo>
                <a:cubicBezTo>
                  <a:pt x="198" y="613"/>
                  <a:pt x="185" y="562"/>
                  <a:pt x="139" y="477"/>
                </a:cubicBezTo>
                <a:cubicBezTo>
                  <a:pt x="71" y="352"/>
                  <a:pt x="0" y="289"/>
                  <a:pt x="0" y="208"/>
                </a:cubicBezTo>
                <a:cubicBezTo>
                  <a:pt x="0" y="191"/>
                  <a:pt x="2" y="174"/>
                  <a:pt x="6" y="158"/>
                </a:cubicBezTo>
                <a:cubicBezTo>
                  <a:pt x="29" y="67"/>
                  <a:pt x="111" y="0"/>
                  <a:pt x="208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1593" tIns="30796" rIns="61593" bIns="30796" anchor="ctr"/>
          <a:lstStyle/>
          <a:p>
            <a:pPr algn="ctr" defTabSz="610791">
              <a:lnSpc>
                <a:spcPct val="90000"/>
              </a:lnSpc>
              <a:defRPr/>
            </a:pP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6819181" y="3002113"/>
            <a:ext cx="202127" cy="202125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  <a:endParaRPr lang="th-TH" sz="9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9" name="Oval 6">
            <a:extLst>
              <a:ext uri="{FF2B5EF4-FFF2-40B4-BE49-F238E27FC236}">
                <a16:creationId xmlns:a16="http://schemas.microsoft.com/office/drawing/2014/main" id="{D3E222E5-018B-D046-88D5-3F9F57073D0E}"/>
              </a:ext>
            </a:extLst>
          </p:cNvPr>
          <p:cNvSpPr/>
          <p:nvPr/>
        </p:nvSpPr>
        <p:spPr>
          <a:xfrm>
            <a:off x="1025218" y="2973737"/>
            <a:ext cx="202127" cy="202125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  <a:endParaRPr lang="th-TH" sz="9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B5EE4394-FB4F-854D-9BDF-9C88597795F3}"/>
              </a:ext>
            </a:extLst>
          </p:cNvPr>
          <p:cNvSpPr txBox="1"/>
          <p:nvPr/>
        </p:nvSpPr>
        <p:spPr>
          <a:xfrm>
            <a:off x="501754" y="3491192"/>
            <a:ext cx="2138704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Pre-registered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Meta-Analysis: Self-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administered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mindfulness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&amp; Biofeedback</a:t>
            </a: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5BA85DD1-2AD4-7744-9FEB-68830CC2A24B}"/>
              </a:ext>
            </a:extLst>
          </p:cNvPr>
          <p:cNvSpPr txBox="1"/>
          <p:nvPr/>
        </p:nvSpPr>
        <p:spPr>
          <a:xfrm>
            <a:off x="2985054" y="3512947"/>
            <a:ext cx="1925974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Registered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Report Meta-Analysis on stress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regulation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Being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nature &amp; social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support</a:t>
            </a:r>
            <a:endParaRPr lang="it-IT" sz="11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66A10A06-3536-8749-BCF1-74C64D9E128C}"/>
              </a:ext>
            </a:extLst>
          </p:cNvPr>
          <p:cNvSpPr>
            <a:spLocks/>
          </p:cNvSpPr>
          <p:nvPr/>
        </p:nvSpPr>
        <p:spPr bwMode="auto">
          <a:xfrm>
            <a:off x="592448" y="1391847"/>
            <a:ext cx="1013066" cy="1512858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410" y="158"/>
              </a:cxn>
              <a:cxn ang="0">
                <a:pos x="416" y="208"/>
              </a:cxn>
              <a:cxn ang="0">
                <a:pos x="277" y="477"/>
              </a:cxn>
              <a:cxn ang="0">
                <a:pos x="211" y="620"/>
              </a:cxn>
              <a:cxn ang="0">
                <a:pos x="208" y="621"/>
              </a:cxn>
              <a:cxn ang="0">
                <a:pos x="205" y="620"/>
              </a:cxn>
              <a:cxn ang="0">
                <a:pos x="139" y="477"/>
              </a:cxn>
              <a:cxn ang="0">
                <a:pos x="0" y="208"/>
              </a:cxn>
              <a:cxn ang="0">
                <a:pos x="6" y="158"/>
              </a:cxn>
              <a:cxn ang="0">
                <a:pos x="208" y="0"/>
              </a:cxn>
            </a:cxnLst>
            <a:rect l="0" t="0" r="r" b="b"/>
            <a:pathLst>
              <a:path w="416" h="621">
                <a:moveTo>
                  <a:pt x="208" y="0"/>
                </a:moveTo>
                <a:cubicBezTo>
                  <a:pt x="208" y="0"/>
                  <a:pt x="208" y="0"/>
                  <a:pt x="208" y="0"/>
                </a:cubicBezTo>
                <a:cubicBezTo>
                  <a:pt x="305" y="0"/>
                  <a:pt x="387" y="67"/>
                  <a:pt x="410" y="158"/>
                </a:cubicBezTo>
                <a:cubicBezTo>
                  <a:pt x="414" y="174"/>
                  <a:pt x="416" y="191"/>
                  <a:pt x="416" y="208"/>
                </a:cubicBezTo>
                <a:cubicBezTo>
                  <a:pt x="416" y="289"/>
                  <a:pt x="345" y="352"/>
                  <a:pt x="277" y="477"/>
                </a:cubicBezTo>
                <a:cubicBezTo>
                  <a:pt x="231" y="562"/>
                  <a:pt x="218" y="613"/>
                  <a:pt x="211" y="620"/>
                </a:cubicBezTo>
                <a:cubicBezTo>
                  <a:pt x="211" y="620"/>
                  <a:pt x="209" y="621"/>
                  <a:pt x="208" y="621"/>
                </a:cubicBezTo>
                <a:cubicBezTo>
                  <a:pt x="207" y="621"/>
                  <a:pt x="205" y="620"/>
                  <a:pt x="205" y="620"/>
                </a:cubicBezTo>
                <a:cubicBezTo>
                  <a:pt x="198" y="613"/>
                  <a:pt x="185" y="562"/>
                  <a:pt x="139" y="477"/>
                </a:cubicBezTo>
                <a:cubicBezTo>
                  <a:pt x="71" y="352"/>
                  <a:pt x="0" y="289"/>
                  <a:pt x="0" y="208"/>
                </a:cubicBezTo>
                <a:cubicBezTo>
                  <a:pt x="0" y="191"/>
                  <a:pt x="2" y="174"/>
                  <a:pt x="6" y="158"/>
                </a:cubicBezTo>
                <a:cubicBezTo>
                  <a:pt x="29" y="67"/>
                  <a:pt x="111" y="0"/>
                  <a:pt x="208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1593" tIns="30796" rIns="61593" bIns="30796" anchor="ctr"/>
          <a:lstStyle/>
          <a:p>
            <a:pPr algn="ctr" defTabSz="610791">
              <a:lnSpc>
                <a:spcPct val="90000"/>
              </a:lnSpc>
              <a:defRPr/>
            </a:pP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5" name="Oval 13">
            <a:extLst>
              <a:ext uri="{FF2B5EF4-FFF2-40B4-BE49-F238E27FC236}">
                <a16:creationId xmlns:a16="http://schemas.microsoft.com/office/drawing/2014/main" id="{7C6B9C56-44F6-C14A-B344-3EE0C7CA0A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6784" y="1490812"/>
            <a:ext cx="760058" cy="76005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1593" tIns="30796" rIns="61593" bIns="30796" anchor="ctr"/>
          <a:lstStyle/>
          <a:p>
            <a:pPr algn="ctr" defTabSz="610791">
              <a:lnSpc>
                <a:spcPct val="90000"/>
              </a:lnSpc>
              <a:defRPr/>
            </a:pP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9" name="Freeform 10">
            <a:extLst>
              <a:ext uri="{FF2B5EF4-FFF2-40B4-BE49-F238E27FC236}">
                <a16:creationId xmlns:a16="http://schemas.microsoft.com/office/drawing/2014/main" id="{63B7BEE7-7050-AC44-99D8-EAC93B9B1B40}"/>
              </a:ext>
            </a:extLst>
          </p:cNvPr>
          <p:cNvSpPr>
            <a:spLocks/>
          </p:cNvSpPr>
          <p:nvPr/>
        </p:nvSpPr>
        <p:spPr bwMode="auto">
          <a:xfrm>
            <a:off x="6408130" y="1415990"/>
            <a:ext cx="1013065" cy="1512858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410" y="158"/>
              </a:cxn>
              <a:cxn ang="0">
                <a:pos x="416" y="208"/>
              </a:cxn>
              <a:cxn ang="0">
                <a:pos x="277" y="477"/>
              </a:cxn>
              <a:cxn ang="0">
                <a:pos x="211" y="620"/>
              </a:cxn>
              <a:cxn ang="0">
                <a:pos x="208" y="621"/>
              </a:cxn>
              <a:cxn ang="0">
                <a:pos x="205" y="620"/>
              </a:cxn>
              <a:cxn ang="0">
                <a:pos x="139" y="477"/>
              </a:cxn>
              <a:cxn ang="0">
                <a:pos x="0" y="208"/>
              </a:cxn>
              <a:cxn ang="0">
                <a:pos x="6" y="158"/>
              </a:cxn>
              <a:cxn ang="0">
                <a:pos x="208" y="0"/>
              </a:cxn>
            </a:cxnLst>
            <a:rect l="0" t="0" r="r" b="b"/>
            <a:pathLst>
              <a:path w="416" h="621">
                <a:moveTo>
                  <a:pt x="208" y="0"/>
                </a:moveTo>
                <a:cubicBezTo>
                  <a:pt x="208" y="0"/>
                  <a:pt x="208" y="0"/>
                  <a:pt x="208" y="0"/>
                </a:cubicBezTo>
                <a:cubicBezTo>
                  <a:pt x="305" y="0"/>
                  <a:pt x="387" y="67"/>
                  <a:pt x="410" y="158"/>
                </a:cubicBezTo>
                <a:cubicBezTo>
                  <a:pt x="414" y="174"/>
                  <a:pt x="416" y="191"/>
                  <a:pt x="416" y="208"/>
                </a:cubicBezTo>
                <a:cubicBezTo>
                  <a:pt x="416" y="289"/>
                  <a:pt x="345" y="352"/>
                  <a:pt x="277" y="477"/>
                </a:cubicBezTo>
                <a:cubicBezTo>
                  <a:pt x="230" y="562"/>
                  <a:pt x="218" y="613"/>
                  <a:pt x="211" y="620"/>
                </a:cubicBezTo>
                <a:cubicBezTo>
                  <a:pt x="211" y="620"/>
                  <a:pt x="209" y="621"/>
                  <a:pt x="208" y="621"/>
                </a:cubicBezTo>
                <a:cubicBezTo>
                  <a:pt x="206" y="621"/>
                  <a:pt x="205" y="620"/>
                  <a:pt x="205" y="620"/>
                </a:cubicBezTo>
                <a:cubicBezTo>
                  <a:pt x="198" y="613"/>
                  <a:pt x="185" y="562"/>
                  <a:pt x="139" y="477"/>
                </a:cubicBezTo>
                <a:cubicBezTo>
                  <a:pt x="71" y="352"/>
                  <a:pt x="0" y="289"/>
                  <a:pt x="0" y="208"/>
                </a:cubicBezTo>
                <a:cubicBezTo>
                  <a:pt x="0" y="191"/>
                  <a:pt x="2" y="174"/>
                  <a:pt x="6" y="158"/>
                </a:cubicBezTo>
                <a:cubicBezTo>
                  <a:pt x="29" y="67"/>
                  <a:pt x="110" y="0"/>
                  <a:pt x="208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txBody>
          <a:bodyPr/>
          <a:lstStyle/>
          <a:p>
            <a:pPr>
              <a:defRPr/>
            </a:pPr>
            <a:endParaRPr lang="en-US" sz="105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6" name="Oval 11">
            <a:extLst>
              <a:ext uri="{FF2B5EF4-FFF2-40B4-BE49-F238E27FC236}">
                <a16:creationId xmlns:a16="http://schemas.microsoft.com/office/drawing/2014/main" id="{5766A57A-9CD1-4C40-A729-22E0ED15F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4633" y="1506558"/>
            <a:ext cx="760058" cy="76005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1593" tIns="30796" rIns="61593" bIns="30796" anchor="ctr"/>
          <a:lstStyle/>
          <a:p>
            <a:pPr algn="ctr" defTabSz="610791">
              <a:lnSpc>
                <a:spcPct val="90000"/>
              </a:lnSpc>
              <a:defRPr/>
            </a:pP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8" name="TextBox 7">
            <a:extLst>
              <a:ext uri="{FF2B5EF4-FFF2-40B4-BE49-F238E27FC236}">
                <a16:creationId xmlns:a16="http://schemas.microsoft.com/office/drawing/2014/main" id="{1AC9610E-434C-404D-9BF8-B3A51972053A}"/>
              </a:ext>
            </a:extLst>
          </p:cNvPr>
          <p:cNvSpPr txBox="1"/>
          <p:nvPr/>
        </p:nvSpPr>
        <p:spPr>
          <a:xfrm>
            <a:off x="6316784" y="3598645"/>
            <a:ext cx="1864690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Multi-site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study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on self-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administered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mindfulness</a:t>
            </a:r>
            <a:endParaRPr lang="it-IT" sz="11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34" name="Connettore 1 33">
            <a:extLst>
              <a:ext uri="{FF2B5EF4-FFF2-40B4-BE49-F238E27FC236}">
                <a16:creationId xmlns:a16="http://schemas.microsoft.com/office/drawing/2014/main" id="{089D2ABF-6AC3-6F48-98CD-C6CFDFA8FDA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8A913F4-F1F3-D44B-AA27-9F074469BCAE}"/>
              </a:ext>
            </a:extLst>
          </p:cNvPr>
          <p:cNvSpPr txBox="1"/>
          <p:nvPr/>
        </p:nvSpPr>
        <p:spPr>
          <a:xfrm>
            <a:off x="182380" y="176911"/>
            <a:ext cx="19062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Planning -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PhD</a:t>
            </a:r>
            <a:endParaRPr lang="it-IT" sz="20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7" name="Ovale 36">
            <a:extLst>
              <a:ext uri="{FF2B5EF4-FFF2-40B4-BE49-F238E27FC236}">
                <a16:creationId xmlns:a16="http://schemas.microsoft.com/office/drawing/2014/main" id="{035A5053-DA6A-8A41-842B-4B661F4F2238}"/>
              </a:ext>
            </a:extLst>
          </p:cNvPr>
          <p:cNvSpPr/>
          <p:nvPr/>
        </p:nvSpPr>
        <p:spPr>
          <a:xfrm>
            <a:off x="5336220" y="457920"/>
            <a:ext cx="228600" cy="2286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E5051"/>
              </a:solidFill>
            </a:endParaRPr>
          </a:p>
        </p:txBody>
      </p:sp>
      <p:sp>
        <p:nvSpPr>
          <p:cNvPr id="39" name="Oval 11">
            <a:extLst>
              <a:ext uri="{FF2B5EF4-FFF2-40B4-BE49-F238E27FC236}">
                <a16:creationId xmlns:a16="http://schemas.microsoft.com/office/drawing/2014/main" id="{3E100C15-00E4-1E48-9CDB-FDF637AB8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25" y="1503464"/>
            <a:ext cx="760058" cy="76005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1593" tIns="30796" rIns="61593" bIns="30796" anchor="ctr"/>
          <a:lstStyle/>
          <a:p>
            <a:pPr algn="ctr" defTabSz="610791">
              <a:lnSpc>
                <a:spcPct val="90000"/>
              </a:lnSpc>
              <a:defRPr/>
            </a:pP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3" name="Oval 11">
            <a:extLst>
              <a:ext uri="{FF2B5EF4-FFF2-40B4-BE49-F238E27FC236}">
                <a16:creationId xmlns:a16="http://schemas.microsoft.com/office/drawing/2014/main" id="{5C6CA3D5-772F-584B-B67B-98D159B2E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9124" y="1490812"/>
            <a:ext cx="760058" cy="76005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1593" tIns="30796" rIns="61593" bIns="30796" anchor="ctr"/>
          <a:lstStyle/>
          <a:p>
            <a:pPr algn="ctr" defTabSz="610791">
              <a:lnSpc>
                <a:spcPct val="90000"/>
              </a:lnSpc>
              <a:defRPr/>
            </a:pP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6" name="Immagine 45">
            <a:extLst>
              <a:ext uri="{FF2B5EF4-FFF2-40B4-BE49-F238E27FC236}">
                <a16:creationId xmlns:a16="http://schemas.microsoft.com/office/drawing/2014/main" id="{FA7A1F69-3C02-D64D-B9D6-8EC8C179E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616" y="1889641"/>
            <a:ext cx="278892" cy="278892"/>
          </a:xfrm>
          <a:prstGeom prst="rect">
            <a:avLst/>
          </a:prstGeom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6202C6D9-701F-B24E-9EB8-F4CA32725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74" y="1691021"/>
            <a:ext cx="572502" cy="572502"/>
          </a:xfrm>
          <a:prstGeom prst="rect">
            <a:avLst/>
          </a:prstGeom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6B494BBC-112B-424F-AA5A-94B9B8819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50" y="1537893"/>
            <a:ext cx="582896" cy="58289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B5078B5-4861-2546-912B-5F8CBF361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4677" y="1566234"/>
            <a:ext cx="609214" cy="60921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7AD852B-6910-404C-BE4C-2B0A5FF0F5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1906" y="1618496"/>
            <a:ext cx="600528" cy="600528"/>
          </a:xfrm>
          <a:prstGeom prst="rect">
            <a:avLst/>
          </a:prstGeom>
        </p:spPr>
      </p:pic>
      <p:pic>
        <p:nvPicPr>
          <p:cNvPr id="61" name="Immagine 60">
            <a:extLst>
              <a:ext uri="{FF2B5EF4-FFF2-40B4-BE49-F238E27FC236}">
                <a16:creationId xmlns:a16="http://schemas.microsoft.com/office/drawing/2014/main" id="{09012312-7130-5743-A6A5-53B4BF573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016" y="2042041"/>
            <a:ext cx="278892" cy="278892"/>
          </a:xfrm>
          <a:prstGeom prst="rect">
            <a:avLst/>
          </a:prstGeom>
        </p:spPr>
      </p:pic>
      <p:pic>
        <p:nvPicPr>
          <p:cNvPr id="62" name="Immagine 61">
            <a:extLst>
              <a:ext uri="{FF2B5EF4-FFF2-40B4-BE49-F238E27FC236}">
                <a16:creationId xmlns:a16="http://schemas.microsoft.com/office/drawing/2014/main" id="{1B1B4DE9-B6BA-C04A-8EC0-B3DEE3295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253" y="1641387"/>
            <a:ext cx="278892" cy="278892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D091F0FE-DA87-3E4E-A4C0-BA3754F83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093" y="1865963"/>
            <a:ext cx="278892" cy="278892"/>
          </a:xfrm>
          <a:prstGeom prst="rect">
            <a:avLst/>
          </a:prstGeom>
        </p:spPr>
      </p:pic>
      <p:pic>
        <p:nvPicPr>
          <p:cNvPr id="64" name="Immagine 63">
            <a:extLst>
              <a:ext uri="{FF2B5EF4-FFF2-40B4-BE49-F238E27FC236}">
                <a16:creationId xmlns:a16="http://schemas.microsoft.com/office/drawing/2014/main" id="{F1CD3174-1B4D-8343-AA29-4F75416A3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010" y="1618080"/>
            <a:ext cx="278892" cy="278892"/>
          </a:xfrm>
          <a:prstGeom prst="rect">
            <a:avLst/>
          </a:prstGeom>
        </p:spPr>
      </p:pic>
      <p:pic>
        <p:nvPicPr>
          <p:cNvPr id="65" name="Immagine 64">
            <a:extLst>
              <a:ext uri="{FF2B5EF4-FFF2-40B4-BE49-F238E27FC236}">
                <a16:creationId xmlns:a16="http://schemas.microsoft.com/office/drawing/2014/main" id="{8D71612F-EFFC-EF4B-ADCD-BBE948FB3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410" y="1794159"/>
            <a:ext cx="278892" cy="278892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6001CB40-3DEF-1243-8A8D-8BF073D01C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2031" y="4175970"/>
            <a:ext cx="1370724" cy="90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57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5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2871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Multi-site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study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Sites</a:t>
            </a:r>
            <a:endParaRPr lang="it-IT" sz="20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0171C5E4-AFF4-2849-9FC5-66D928B76EB2}"/>
              </a:ext>
            </a:extLst>
          </p:cNvPr>
          <p:cNvSpPr/>
          <p:nvPr/>
        </p:nvSpPr>
        <p:spPr>
          <a:xfrm>
            <a:off x="5336220" y="457920"/>
            <a:ext cx="228600" cy="2286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E5051"/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8A1E2F1-030A-A646-953E-051AA8504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031" y="4175970"/>
            <a:ext cx="1370724" cy="90125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351252-08E5-E24A-A89B-37AA159912CE}"/>
              </a:ext>
            </a:extLst>
          </p:cNvPr>
          <p:cNvSpPr txBox="1"/>
          <p:nvPr/>
        </p:nvSpPr>
        <p:spPr>
          <a:xfrm>
            <a:off x="387942" y="862100"/>
            <a:ext cx="673270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41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participate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the data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collection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(26 US , 5 Australia, 3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Uk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3 Canada, 2 Germany, 2 Netherlands)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least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70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participants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050911A-FCE1-DB4D-A902-5528C1790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294" y="1897043"/>
            <a:ext cx="2025764" cy="202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3420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Arrow 2"/>
          <p:cNvSpPr/>
          <p:nvPr/>
        </p:nvSpPr>
        <p:spPr>
          <a:xfrm>
            <a:off x="826265" y="2653344"/>
            <a:ext cx="6878270" cy="842910"/>
          </a:xfrm>
          <a:prstGeom prst="rightArrow">
            <a:avLst>
              <a:gd name="adj1" fmla="val 63425"/>
              <a:gd name="adj2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050">
              <a:solidFill>
                <a:srgbClr val="FFC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3908090" y="2973737"/>
            <a:ext cx="202127" cy="202125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  <a:endParaRPr lang="th-TH" sz="9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3504222" y="1391847"/>
            <a:ext cx="1013065" cy="1512858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410" y="158"/>
              </a:cxn>
              <a:cxn ang="0">
                <a:pos x="416" y="208"/>
              </a:cxn>
              <a:cxn ang="0">
                <a:pos x="277" y="477"/>
              </a:cxn>
              <a:cxn ang="0">
                <a:pos x="211" y="620"/>
              </a:cxn>
              <a:cxn ang="0">
                <a:pos x="208" y="621"/>
              </a:cxn>
              <a:cxn ang="0">
                <a:pos x="205" y="620"/>
              </a:cxn>
              <a:cxn ang="0">
                <a:pos x="139" y="477"/>
              </a:cxn>
              <a:cxn ang="0">
                <a:pos x="0" y="208"/>
              </a:cxn>
              <a:cxn ang="0">
                <a:pos x="6" y="158"/>
              </a:cxn>
              <a:cxn ang="0">
                <a:pos x="208" y="0"/>
              </a:cxn>
            </a:cxnLst>
            <a:rect l="0" t="0" r="r" b="b"/>
            <a:pathLst>
              <a:path w="416" h="621">
                <a:moveTo>
                  <a:pt x="208" y="0"/>
                </a:moveTo>
                <a:cubicBezTo>
                  <a:pt x="208" y="0"/>
                  <a:pt x="208" y="0"/>
                  <a:pt x="208" y="0"/>
                </a:cubicBezTo>
                <a:cubicBezTo>
                  <a:pt x="305" y="0"/>
                  <a:pt x="387" y="67"/>
                  <a:pt x="410" y="158"/>
                </a:cubicBezTo>
                <a:cubicBezTo>
                  <a:pt x="414" y="174"/>
                  <a:pt x="416" y="191"/>
                  <a:pt x="416" y="208"/>
                </a:cubicBezTo>
                <a:cubicBezTo>
                  <a:pt x="416" y="289"/>
                  <a:pt x="345" y="352"/>
                  <a:pt x="277" y="477"/>
                </a:cubicBezTo>
                <a:cubicBezTo>
                  <a:pt x="230" y="562"/>
                  <a:pt x="218" y="613"/>
                  <a:pt x="211" y="620"/>
                </a:cubicBezTo>
                <a:cubicBezTo>
                  <a:pt x="211" y="620"/>
                  <a:pt x="209" y="621"/>
                  <a:pt x="208" y="621"/>
                </a:cubicBezTo>
                <a:cubicBezTo>
                  <a:pt x="206" y="621"/>
                  <a:pt x="205" y="620"/>
                  <a:pt x="205" y="620"/>
                </a:cubicBezTo>
                <a:cubicBezTo>
                  <a:pt x="198" y="613"/>
                  <a:pt x="185" y="562"/>
                  <a:pt x="139" y="477"/>
                </a:cubicBezTo>
                <a:cubicBezTo>
                  <a:pt x="71" y="352"/>
                  <a:pt x="0" y="289"/>
                  <a:pt x="0" y="208"/>
                </a:cubicBezTo>
                <a:cubicBezTo>
                  <a:pt x="0" y="191"/>
                  <a:pt x="2" y="174"/>
                  <a:pt x="6" y="158"/>
                </a:cubicBezTo>
                <a:cubicBezTo>
                  <a:pt x="29" y="67"/>
                  <a:pt x="111" y="0"/>
                  <a:pt x="208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1593" tIns="30796" rIns="61593" bIns="30796" anchor="ctr"/>
          <a:lstStyle/>
          <a:p>
            <a:pPr algn="ctr" defTabSz="610791">
              <a:lnSpc>
                <a:spcPct val="90000"/>
              </a:lnSpc>
              <a:defRPr/>
            </a:pP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6819181" y="3002113"/>
            <a:ext cx="202127" cy="202125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  <a:endParaRPr lang="th-TH" sz="9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9" name="Oval 6">
            <a:extLst>
              <a:ext uri="{FF2B5EF4-FFF2-40B4-BE49-F238E27FC236}">
                <a16:creationId xmlns:a16="http://schemas.microsoft.com/office/drawing/2014/main" id="{D3E222E5-018B-D046-88D5-3F9F57073D0E}"/>
              </a:ext>
            </a:extLst>
          </p:cNvPr>
          <p:cNvSpPr/>
          <p:nvPr/>
        </p:nvSpPr>
        <p:spPr>
          <a:xfrm>
            <a:off x="1025218" y="2973737"/>
            <a:ext cx="202127" cy="202125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  <a:endParaRPr lang="th-TH" sz="9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B5EE4394-FB4F-854D-9BDF-9C88597795F3}"/>
              </a:ext>
            </a:extLst>
          </p:cNvPr>
          <p:cNvSpPr txBox="1"/>
          <p:nvPr/>
        </p:nvSpPr>
        <p:spPr>
          <a:xfrm>
            <a:off x="725558" y="3307178"/>
            <a:ext cx="1501734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9 – 15 March</a:t>
            </a:r>
          </a:p>
          <a:p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Preregister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project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5BA85DD1-2AD4-7744-9FEB-68830CC2A24B}"/>
              </a:ext>
            </a:extLst>
          </p:cNvPr>
          <p:cNvSpPr txBox="1"/>
          <p:nvPr/>
        </p:nvSpPr>
        <p:spPr>
          <a:xfrm>
            <a:off x="3287113" y="3365449"/>
            <a:ext cx="1444080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15 March – start with the data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collection</a:t>
            </a:r>
            <a:endParaRPr lang="it-IT" sz="11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66A10A06-3536-8749-BCF1-74C64D9E128C}"/>
              </a:ext>
            </a:extLst>
          </p:cNvPr>
          <p:cNvSpPr>
            <a:spLocks/>
          </p:cNvSpPr>
          <p:nvPr/>
        </p:nvSpPr>
        <p:spPr bwMode="auto">
          <a:xfrm>
            <a:off x="592448" y="1391847"/>
            <a:ext cx="1013066" cy="1512858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410" y="158"/>
              </a:cxn>
              <a:cxn ang="0">
                <a:pos x="416" y="208"/>
              </a:cxn>
              <a:cxn ang="0">
                <a:pos x="277" y="477"/>
              </a:cxn>
              <a:cxn ang="0">
                <a:pos x="211" y="620"/>
              </a:cxn>
              <a:cxn ang="0">
                <a:pos x="208" y="621"/>
              </a:cxn>
              <a:cxn ang="0">
                <a:pos x="205" y="620"/>
              </a:cxn>
              <a:cxn ang="0">
                <a:pos x="139" y="477"/>
              </a:cxn>
              <a:cxn ang="0">
                <a:pos x="0" y="208"/>
              </a:cxn>
              <a:cxn ang="0">
                <a:pos x="6" y="158"/>
              </a:cxn>
              <a:cxn ang="0">
                <a:pos x="208" y="0"/>
              </a:cxn>
            </a:cxnLst>
            <a:rect l="0" t="0" r="r" b="b"/>
            <a:pathLst>
              <a:path w="416" h="621">
                <a:moveTo>
                  <a:pt x="208" y="0"/>
                </a:moveTo>
                <a:cubicBezTo>
                  <a:pt x="208" y="0"/>
                  <a:pt x="208" y="0"/>
                  <a:pt x="208" y="0"/>
                </a:cubicBezTo>
                <a:cubicBezTo>
                  <a:pt x="305" y="0"/>
                  <a:pt x="387" y="67"/>
                  <a:pt x="410" y="158"/>
                </a:cubicBezTo>
                <a:cubicBezTo>
                  <a:pt x="414" y="174"/>
                  <a:pt x="416" y="191"/>
                  <a:pt x="416" y="208"/>
                </a:cubicBezTo>
                <a:cubicBezTo>
                  <a:pt x="416" y="289"/>
                  <a:pt x="345" y="352"/>
                  <a:pt x="277" y="477"/>
                </a:cubicBezTo>
                <a:cubicBezTo>
                  <a:pt x="231" y="562"/>
                  <a:pt x="218" y="613"/>
                  <a:pt x="211" y="620"/>
                </a:cubicBezTo>
                <a:cubicBezTo>
                  <a:pt x="211" y="620"/>
                  <a:pt x="209" y="621"/>
                  <a:pt x="208" y="621"/>
                </a:cubicBezTo>
                <a:cubicBezTo>
                  <a:pt x="207" y="621"/>
                  <a:pt x="205" y="620"/>
                  <a:pt x="205" y="620"/>
                </a:cubicBezTo>
                <a:cubicBezTo>
                  <a:pt x="198" y="613"/>
                  <a:pt x="185" y="562"/>
                  <a:pt x="139" y="477"/>
                </a:cubicBezTo>
                <a:cubicBezTo>
                  <a:pt x="71" y="352"/>
                  <a:pt x="0" y="289"/>
                  <a:pt x="0" y="208"/>
                </a:cubicBezTo>
                <a:cubicBezTo>
                  <a:pt x="0" y="191"/>
                  <a:pt x="2" y="174"/>
                  <a:pt x="6" y="158"/>
                </a:cubicBezTo>
                <a:cubicBezTo>
                  <a:pt x="29" y="67"/>
                  <a:pt x="111" y="0"/>
                  <a:pt x="208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1593" tIns="30796" rIns="61593" bIns="30796" anchor="ctr"/>
          <a:lstStyle/>
          <a:p>
            <a:pPr algn="ctr" defTabSz="610791">
              <a:lnSpc>
                <a:spcPct val="90000"/>
              </a:lnSpc>
              <a:defRPr/>
            </a:pP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5" name="Oval 13">
            <a:extLst>
              <a:ext uri="{FF2B5EF4-FFF2-40B4-BE49-F238E27FC236}">
                <a16:creationId xmlns:a16="http://schemas.microsoft.com/office/drawing/2014/main" id="{7C6B9C56-44F6-C14A-B344-3EE0C7CA0A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6784" y="1490812"/>
            <a:ext cx="760058" cy="76005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1593" tIns="30796" rIns="61593" bIns="30796" anchor="ctr"/>
          <a:lstStyle/>
          <a:p>
            <a:pPr algn="ctr" defTabSz="610791">
              <a:lnSpc>
                <a:spcPct val="90000"/>
              </a:lnSpc>
              <a:defRPr/>
            </a:pP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9" name="Freeform 10">
            <a:extLst>
              <a:ext uri="{FF2B5EF4-FFF2-40B4-BE49-F238E27FC236}">
                <a16:creationId xmlns:a16="http://schemas.microsoft.com/office/drawing/2014/main" id="{63B7BEE7-7050-AC44-99D8-EAC93B9B1B40}"/>
              </a:ext>
            </a:extLst>
          </p:cNvPr>
          <p:cNvSpPr>
            <a:spLocks/>
          </p:cNvSpPr>
          <p:nvPr/>
        </p:nvSpPr>
        <p:spPr bwMode="auto">
          <a:xfrm>
            <a:off x="6408130" y="1415990"/>
            <a:ext cx="1013065" cy="1512858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410" y="158"/>
              </a:cxn>
              <a:cxn ang="0">
                <a:pos x="416" y="208"/>
              </a:cxn>
              <a:cxn ang="0">
                <a:pos x="277" y="477"/>
              </a:cxn>
              <a:cxn ang="0">
                <a:pos x="211" y="620"/>
              </a:cxn>
              <a:cxn ang="0">
                <a:pos x="208" y="621"/>
              </a:cxn>
              <a:cxn ang="0">
                <a:pos x="205" y="620"/>
              </a:cxn>
              <a:cxn ang="0">
                <a:pos x="139" y="477"/>
              </a:cxn>
              <a:cxn ang="0">
                <a:pos x="0" y="208"/>
              </a:cxn>
              <a:cxn ang="0">
                <a:pos x="6" y="158"/>
              </a:cxn>
              <a:cxn ang="0">
                <a:pos x="208" y="0"/>
              </a:cxn>
            </a:cxnLst>
            <a:rect l="0" t="0" r="r" b="b"/>
            <a:pathLst>
              <a:path w="416" h="621">
                <a:moveTo>
                  <a:pt x="208" y="0"/>
                </a:moveTo>
                <a:cubicBezTo>
                  <a:pt x="208" y="0"/>
                  <a:pt x="208" y="0"/>
                  <a:pt x="208" y="0"/>
                </a:cubicBezTo>
                <a:cubicBezTo>
                  <a:pt x="305" y="0"/>
                  <a:pt x="387" y="67"/>
                  <a:pt x="410" y="158"/>
                </a:cubicBezTo>
                <a:cubicBezTo>
                  <a:pt x="414" y="174"/>
                  <a:pt x="416" y="191"/>
                  <a:pt x="416" y="208"/>
                </a:cubicBezTo>
                <a:cubicBezTo>
                  <a:pt x="416" y="289"/>
                  <a:pt x="345" y="352"/>
                  <a:pt x="277" y="477"/>
                </a:cubicBezTo>
                <a:cubicBezTo>
                  <a:pt x="230" y="562"/>
                  <a:pt x="218" y="613"/>
                  <a:pt x="211" y="620"/>
                </a:cubicBezTo>
                <a:cubicBezTo>
                  <a:pt x="211" y="620"/>
                  <a:pt x="209" y="621"/>
                  <a:pt x="208" y="621"/>
                </a:cubicBezTo>
                <a:cubicBezTo>
                  <a:pt x="206" y="621"/>
                  <a:pt x="205" y="620"/>
                  <a:pt x="205" y="620"/>
                </a:cubicBezTo>
                <a:cubicBezTo>
                  <a:pt x="198" y="613"/>
                  <a:pt x="185" y="562"/>
                  <a:pt x="139" y="477"/>
                </a:cubicBezTo>
                <a:cubicBezTo>
                  <a:pt x="71" y="352"/>
                  <a:pt x="0" y="289"/>
                  <a:pt x="0" y="208"/>
                </a:cubicBezTo>
                <a:cubicBezTo>
                  <a:pt x="0" y="191"/>
                  <a:pt x="2" y="174"/>
                  <a:pt x="6" y="158"/>
                </a:cubicBezTo>
                <a:cubicBezTo>
                  <a:pt x="29" y="67"/>
                  <a:pt x="110" y="0"/>
                  <a:pt x="208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txBody>
          <a:bodyPr/>
          <a:lstStyle/>
          <a:p>
            <a:pPr>
              <a:defRPr/>
            </a:pPr>
            <a:endParaRPr lang="en-US" sz="105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6" name="Oval 11">
            <a:extLst>
              <a:ext uri="{FF2B5EF4-FFF2-40B4-BE49-F238E27FC236}">
                <a16:creationId xmlns:a16="http://schemas.microsoft.com/office/drawing/2014/main" id="{5766A57A-9CD1-4C40-A729-22E0ED15F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4633" y="1506558"/>
            <a:ext cx="760058" cy="76005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1593" tIns="30796" rIns="61593" bIns="30796" anchor="ctr"/>
          <a:lstStyle/>
          <a:p>
            <a:pPr algn="ctr" defTabSz="610791">
              <a:lnSpc>
                <a:spcPct val="90000"/>
              </a:lnSpc>
              <a:defRPr/>
            </a:pP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8" name="TextBox 7">
            <a:extLst>
              <a:ext uri="{FF2B5EF4-FFF2-40B4-BE49-F238E27FC236}">
                <a16:creationId xmlns:a16="http://schemas.microsoft.com/office/drawing/2014/main" id="{1AC9610E-434C-404D-9BF8-B3A51972053A}"/>
              </a:ext>
            </a:extLst>
          </p:cNvPr>
          <p:cNvSpPr txBox="1"/>
          <p:nvPr/>
        </p:nvSpPr>
        <p:spPr>
          <a:xfrm>
            <a:off x="5644348" y="3369936"/>
            <a:ext cx="2566228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15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June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– end of the data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collection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write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up of the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manuscript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34" name="Connettore 1 33">
            <a:extLst>
              <a:ext uri="{FF2B5EF4-FFF2-40B4-BE49-F238E27FC236}">
                <a16:creationId xmlns:a16="http://schemas.microsoft.com/office/drawing/2014/main" id="{089D2ABF-6AC3-6F48-98CD-C6CFDFA8FDA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8A913F4-F1F3-D44B-AA27-9F074469BCAE}"/>
              </a:ext>
            </a:extLst>
          </p:cNvPr>
          <p:cNvSpPr txBox="1"/>
          <p:nvPr/>
        </p:nvSpPr>
        <p:spPr>
          <a:xfrm>
            <a:off x="182380" y="176911"/>
            <a:ext cx="3231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Multi-site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study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-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Timeline</a:t>
            </a:r>
            <a:endParaRPr lang="it-IT" sz="20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7" name="Ovale 36">
            <a:extLst>
              <a:ext uri="{FF2B5EF4-FFF2-40B4-BE49-F238E27FC236}">
                <a16:creationId xmlns:a16="http://schemas.microsoft.com/office/drawing/2014/main" id="{035A5053-DA6A-8A41-842B-4B661F4F2238}"/>
              </a:ext>
            </a:extLst>
          </p:cNvPr>
          <p:cNvSpPr/>
          <p:nvPr/>
        </p:nvSpPr>
        <p:spPr>
          <a:xfrm>
            <a:off x="5336220" y="457920"/>
            <a:ext cx="228600" cy="2286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E5051"/>
              </a:solidFill>
            </a:endParaRPr>
          </a:p>
        </p:txBody>
      </p:sp>
      <p:sp>
        <p:nvSpPr>
          <p:cNvPr id="39" name="Oval 11">
            <a:extLst>
              <a:ext uri="{FF2B5EF4-FFF2-40B4-BE49-F238E27FC236}">
                <a16:creationId xmlns:a16="http://schemas.microsoft.com/office/drawing/2014/main" id="{3E100C15-00E4-1E48-9CDB-FDF637AB8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25" y="1503464"/>
            <a:ext cx="760058" cy="76005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1593" tIns="30796" rIns="61593" bIns="30796" anchor="ctr"/>
          <a:lstStyle/>
          <a:p>
            <a:pPr algn="ctr" defTabSz="610791">
              <a:lnSpc>
                <a:spcPct val="90000"/>
              </a:lnSpc>
              <a:defRPr/>
            </a:pP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3" name="Oval 11">
            <a:extLst>
              <a:ext uri="{FF2B5EF4-FFF2-40B4-BE49-F238E27FC236}">
                <a16:creationId xmlns:a16="http://schemas.microsoft.com/office/drawing/2014/main" id="{5C6CA3D5-772F-584B-B67B-98D159B2E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9124" y="1490812"/>
            <a:ext cx="760058" cy="76005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1593" tIns="30796" rIns="61593" bIns="30796" anchor="ctr"/>
          <a:lstStyle/>
          <a:p>
            <a:pPr algn="ctr" defTabSz="610791">
              <a:lnSpc>
                <a:spcPct val="90000"/>
              </a:lnSpc>
              <a:defRPr/>
            </a:pP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6001CB40-3DEF-1243-8A8D-8BF073D01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031" y="4175970"/>
            <a:ext cx="1370724" cy="901251"/>
          </a:xfrm>
          <a:prstGeom prst="rect">
            <a:avLst/>
          </a:prstGeom>
        </p:spPr>
      </p:pic>
      <p:pic>
        <p:nvPicPr>
          <p:cNvPr id="2050" name="Picture 2" descr="The Neurocritic: (De)Merit Badges for Non-Preregistered Research">
            <a:extLst>
              <a:ext uri="{FF2B5EF4-FFF2-40B4-BE49-F238E27FC236}">
                <a16:creationId xmlns:a16="http://schemas.microsoft.com/office/drawing/2014/main" id="{80B3E78E-F4C5-1246-8B19-0AB930415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72" y="1641386"/>
            <a:ext cx="548754" cy="50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58E34084-A2B9-CE4D-ADD7-7E69C2F0C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8742" y="1827505"/>
            <a:ext cx="278892" cy="278892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476FF16F-1765-1A42-95CF-0BFBBB59F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1142" y="1979905"/>
            <a:ext cx="278892" cy="278892"/>
          </a:xfrm>
          <a:prstGeom prst="rect">
            <a:avLst/>
          </a:prstGeom>
        </p:spPr>
      </p:pic>
      <p:pic>
        <p:nvPicPr>
          <p:cNvPr id="53" name="Immagine 52">
            <a:extLst>
              <a:ext uri="{FF2B5EF4-FFF2-40B4-BE49-F238E27FC236}">
                <a16:creationId xmlns:a16="http://schemas.microsoft.com/office/drawing/2014/main" id="{7B714F8E-5C52-8B49-BF56-469B5456E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1379" y="1579251"/>
            <a:ext cx="278892" cy="278892"/>
          </a:xfrm>
          <a:prstGeom prst="rect">
            <a:avLst/>
          </a:prstGeom>
        </p:spPr>
      </p:pic>
      <p:pic>
        <p:nvPicPr>
          <p:cNvPr id="54" name="Immagine 53">
            <a:extLst>
              <a:ext uri="{FF2B5EF4-FFF2-40B4-BE49-F238E27FC236}">
                <a16:creationId xmlns:a16="http://schemas.microsoft.com/office/drawing/2014/main" id="{99D9D677-5F81-4248-8E7B-88BCF2B7A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8219" y="1803827"/>
            <a:ext cx="278892" cy="278892"/>
          </a:xfrm>
          <a:prstGeom prst="rect">
            <a:avLst/>
          </a:prstGeom>
        </p:spPr>
      </p:pic>
      <p:pic>
        <p:nvPicPr>
          <p:cNvPr id="55" name="Immagine 54">
            <a:extLst>
              <a:ext uri="{FF2B5EF4-FFF2-40B4-BE49-F238E27FC236}">
                <a16:creationId xmlns:a16="http://schemas.microsoft.com/office/drawing/2014/main" id="{D9BAD7DB-1ABC-8646-8B2B-0599165F91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6136" y="1555944"/>
            <a:ext cx="278892" cy="278892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C328597-C609-B942-AFB0-622C979F4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774" y="1558348"/>
            <a:ext cx="672939" cy="67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62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5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802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Multi-site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study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theoretical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framework</a:t>
            </a:r>
            <a:endParaRPr lang="it-IT" sz="20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0171C5E4-AFF4-2849-9FC5-66D928B76EB2}"/>
              </a:ext>
            </a:extLst>
          </p:cNvPr>
          <p:cNvSpPr/>
          <p:nvPr/>
        </p:nvSpPr>
        <p:spPr>
          <a:xfrm>
            <a:off x="5336220" y="457920"/>
            <a:ext cx="228600" cy="2286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E5051"/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8A1E2F1-030A-A646-953E-051AA8504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031" y="4175970"/>
            <a:ext cx="1370724" cy="90125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351252-08E5-E24A-A89B-37AA159912CE}"/>
              </a:ext>
            </a:extLst>
          </p:cNvPr>
          <p:cNvSpPr txBox="1"/>
          <p:nvPr/>
        </p:nvSpPr>
        <p:spPr>
          <a:xfrm>
            <a:off x="387942" y="862100"/>
            <a:ext cx="673270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State-Trait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Anxiety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Inventory, Form Y (STAI) 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measure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self-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stress of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individuals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short-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efficacy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span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IPIP - 5 NEO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Neuroticism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scale) 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measure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neuroticism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Assessment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Manikin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pleasure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arousal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dominance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relation to an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meditation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8970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i multimediali online 1" descr="smb_stage_clear.wav">
            <a:hlinkClick r:id="" action="ppaction://media"/>
            <a:extLst>
              <a:ext uri="{FF2B5EF4-FFF2-40B4-BE49-F238E27FC236}">
                <a16:creationId xmlns:a16="http://schemas.microsoft.com/office/drawing/2014/main" id="{3E15A5AF-C662-F243-802D-DA3BA04D23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90074" y="3826801"/>
            <a:ext cx="812800" cy="812800"/>
          </a:xfrm>
          <a:prstGeom prst="rect">
            <a:avLst/>
          </a:prstGeom>
        </p:spPr>
      </p:pic>
      <p:pic>
        <p:nvPicPr>
          <p:cNvPr id="10" name="Immagine 9" descr="Immagine che contiene neve, esterni, cielo, natura&#10;&#10;Descrizione generata automaticamente">
            <a:extLst>
              <a:ext uri="{FF2B5EF4-FFF2-40B4-BE49-F238E27FC236}">
                <a16:creationId xmlns:a16="http://schemas.microsoft.com/office/drawing/2014/main" id="{B42C6448-1C0F-FC42-BD53-6F257095C5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-2485"/>
            <a:ext cx="9135171" cy="5180483"/>
          </a:xfrm>
          <a:prstGeom prst="rect">
            <a:avLst/>
          </a:prstGeom>
        </p:spPr>
      </p:pic>
      <p:sp>
        <p:nvSpPr>
          <p:cNvPr id="11" name="Shape 176">
            <a:extLst>
              <a:ext uri="{FF2B5EF4-FFF2-40B4-BE49-F238E27FC236}">
                <a16:creationId xmlns:a16="http://schemas.microsoft.com/office/drawing/2014/main" id="{1A476CF2-E171-1643-BCC6-C3E2D1F39D21}"/>
              </a:ext>
            </a:extLst>
          </p:cNvPr>
          <p:cNvSpPr/>
          <p:nvPr/>
        </p:nvSpPr>
        <p:spPr>
          <a:xfrm>
            <a:off x="-19548" y="-2485"/>
            <a:ext cx="9184978" cy="5180483"/>
          </a:xfrm>
          <a:prstGeom prst="rect">
            <a:avLst/>
          </a:prstGeom>
          <a:solidFill>
            <a:srgbClr val="002060">
              <a:alpha val="4000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FE87D59-AB73-7845-A852-29C9F9A18A63}"/>
              </a:ext>
            </a:extLst>
          </p:cNvPr>
          <p:cNvSpPr txBox="1"/>
          <p:nvPr/>
        </p:nvSpPr>
        <p:spPr>
          <a:xfrm>
            <a:off x="626818" y="3949429"/>
            <a:ext cx="1863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>
                <a:solidFill>
                  <a:schemeClr val="bg1"/>
                </a:solidFill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https://corelab.io</a:t>
            </a:r>
            <a:r>
              <a:rPr lang="it-IT" sz="1600" b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216AFD1D-3A2C-284E-8AFE-CCD64E80DC9D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421480" y="3920168"/>
            <a:ext cx="367815" cy="36781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D5B58CF-E7F8-F948-893F-1D08E80FBCD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7167" y="4189187"/>
            <a:ext cx="3567717" cy="939918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81A7CD0-C22B-EB4F-8BD8-1AA3E0101F89}"/>
              </a:ext>
            </a:extLst>
          </p:cNvPr>
          <p:cNvSpPr txBox="1"/>
          <p:nvPr/>
        </p:nvSpPr>
        <p:spPr>
          <a:xfrm>
            <a:off x="141774" y="3165963"/>
            <a:ext cx="915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err="1">
                <a:solidFill>
                  <a:schemeClr val="bg1"/>
                </a:solidFill>
              </a:rPr>
              <a:t>Thank</a:t>
            </a:r>
            <a:r>
              <a:rPr lang="it-IT" sz="3000">
                <a:solidFill>
                  <a:schemeClr val="bg1"/>
                </a:solidFill>
              </a:rPr>
              <a:t> </a:t>
            </a:r>
            <a:r>
              <a:rPr lang="it-IT" sz="3000" err="1">
                <a:solidFill>
                  <a:schemeClr val="bg1"/>
                </a:solidFill>
              </a:rPr>
              <a:t>you</a:t>
            </a:r>
            <a:r>
              <a:rPr lang="it-IT" sz="3000">
                <a:solidFill>
                  <a:schemeClr val="bg1"/>
                </a:solidFill>
              </a:rPr>
              <a:t> for </a:t>
            </a:r>
            <a:r>
              <a:rPr lang="it-IT" sz="3000" err="1">
                <a:solidFill>
                  <a:schemeClr val="bg1"/>
                </a:solidFill>
              </a:rPr>
              <a:t>listening</a:t>
            </a:r>
            <a:endParaRPr lang="it-IT" sz="2000" b="1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FD1960F4-5544-1D4D-922A-B1AEE0C068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9539" y="3133858"/>
            <a:ext cx="539576" cy="539576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DEEE76B-F643-A448-B7C0-40246C84D8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it-IT" sz="14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lang="it-IT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772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36 -0.00185 L 0.47604 -0.00185 " pathEditMode="relative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neve, esterni, cielo, natura&#10;&#10;Descrizione generata automaticamente">
            <a:extLst>
              <a:ext uri="{FF2B5EF4-FFF2-40B4-BE49-F238E27FC236}">
                <a16:creationId xmlns:a16="http://schemas.microsoft.com/office/drawing/2014/main" id="{B42C6448-1C0F-FC42-BD53-6F257095C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2485"/>
            <a:ext cx="9135171" cy="5180483"/>
          </a:xfrm>
          <a:prstGeom prst="rect">
            <a:avLst/>
          </a:prstGeom>
        </p:spPr>
      </p:pic>
      <p:sp>
        <p:nvSpPr>
          <p:cNvPr id="11" name="Shape 176">
            <a:extLst>
              <a:ext uri="{FF2B5EF4-FFF2-40B4-BE49-F238E27FC236}">
                <a16:creationId xmlns:a16="http://schemas.microsoft.com/office/drawing/2014/main" id="{1A476CF2-E171-1643-BCC6-C3E2D1F39D21}"/>
              </a:ext>
            </a:extLst>
          </p:cNvPr>
          <p:cNvSpPr/>
          <p:nvPr/>
        </p:nvSpPr>
        <p:spPr>
          <a:xfrm>
            <a:off x="-19548" y="-2485"/>
            <a:ext cx="9184978" cy="5180483"/>
          </a:xfrm>
          <a:prstGeom prst="rect">
            <a:avLst/>
          </a:prstGeom>
          <a:solidFill>
            <a:srgbClr val="002060">
              <a:alpha val="4000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FE87D59-AB73-7845-A852-29C9F9A18A63}"/>
              </a:ext>
            </a:extLst>
          </p:cNvPr>
          <p:cNvSpPr txBox="1"/>
          <p:nvPr/>
        </p:nvSpPr>
        <p:spPr>
          <a:xfrm>
            <a:off x="626818" y="3949429"/>
            <a:ext cx="1863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>
                <a:solidFill>
                  <a:schemeClr val="bg1"/>
                </a:solidFill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https://corelab.io</a:t>
            </a:r>
            <a:r>
              <a:rPr lang="it-IT" sz="1600" b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216AFD1D-3A2C-284E-8AFE-CCD64E80DC9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421480" y="3920168"/>
            <a:ext cx="367815" cy="36781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D5B58CF-E7F8-F948-893F-1D08E80FBCD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7167" y="4189187"/>
            <a:ext cx="3567717" cy="939918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81A7CD0-C22B-EB4F-8BD8-1AA3E0101F89}"/>
              </a:ext>
            </a:extLst>
          </p:cNvPr>
          <p:cNvSpPr txBox="1"/>
          <p:nvPr/>
        </p:nvSpPr>
        <p:spPr>
          <a:xfrm>
            <a:off x="141774" y="3165963"/>
            <a:ext cx="915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err="1">
                <a:solidFill>
                  <a:schemeClr val="bg1"/>
                </a:solidFill>
              </a:rPr>
              <a:t>Thank</a:t>
            </a:r>
            <a:r>
              <a:rPr lang="it-IT" sz="3000">
                <a:solidFill>
                  <a:schemeClr val="bg1"/>
                </a:solidFill>
              </a:rPr>
              <a:t> </a:t>
            </a:r>
            <a:r>
              <a:rPr lang="it-IT" sz="3000" err="1">
                <a:solidFill>
                  <a:schemeClr val="bg1"/>
                </a:solidFill>
              </a:rPr>
              <a:t>you</a:t>
            </a:r>
            <a:r>
              <a:rPr lang="it-IT" sz="3000">
                <a:solidFill>
                  <a:schemeClr val="bg1"/>
                </a:solidFill>
              </a:rPr>
              <a:t> for </a:t>
            </a:r>
            <a:r>
              <a:rPr lang="it-IT" sz="3000" err="1">
                <a:solidFill>
                  <a:schemeClr val="bg1"/>
                </a:solidFill>
              </a:rPr>
              <a:t>listening</a:t>
            </a:r>
            <a:endParaRPr lang="it-IT" sz="2000" b="1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8D35E9-C791-C14C-8A67-BD69B75FCA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it-IT" sz="14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lang="it-IT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6289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portatile, persona, interni&#10;&#10;Descrizione generata automaticamente">
            <a:extLst>
              <a:ext uri="{FF2B5EF4-FFF2-40B4-BE49-F238E27FC236}">
                <a16:creationId xmlns:a16="http://schemas.microsoft.com/office/drawing/2014/main" id="{A8DFC2A2-C30D-1242-AE0D-36E8EAB64D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0" t="11790" r="4532" b="10218"/>
          <a:stretch/>
        </p:blipFill>
        <p:spPr>
          <a:xfrm>
            <a:off x="0" y="-1"/>
            <a:ext cx="9144000" cy="5143499"/>
          </a:xfrm>
          <a:prstGeom prst="rect">
            <a:avLst/>
          </a:prstGeom>
        </p:spPr>
      </p:pic>
      <p:sp>
        <p:nvSpPr>
          <p:cNvPr id="197" name="Shape 197"/>
          <p:cNvSpPr/>
          <p:nvPr/>
        </p:nvSpPr>
        <p:spPr>
          <a:xfrm>
            <a:off x="0" y="-2"/>
            <a:ext cx="9144000" cy="5143499"/>
          </a:xfrm>
          <a:prstGeom prst="rect">
            <a:avLst/>
          </a:prstGeom>
          <a:solidFill>
            <a:srgbClr val="002060">
              <a:alpha val="7647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381000" y="381837"/>
            <a:ext cx="4607560" cy="371083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algn="ctr"/>
            <a:r>
              <a:rPr lang="it-IT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large, multi-site test of </a:t>
            </a:r>
            <a:r>
              <a:rPr lang="it-IT" sz="2800" b="1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self-</a:t>
            </a:r>
            <a:r>
              <a:rPr lang="it-IT" sz="2800" b="1" dirty="0" err="1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administered</a:t>
            </a:r>
            <a:r>
              <a:rPr lang="it-IT" sz="2800" b="1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2800" b="1" dirty="0" err="1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mindfulness</a:t>
            </a:r>
            <a:endParaRPr lang="it-IT" sz="20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0547B38-F14A-C740-98EF-B3166C3687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it-IT" sz="14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it-IT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5201394" y="776500"/>
            <a:ext cx="3429165" cy="3429165"/>
          </a:xfrm>
          <a:prstGeom prst="ellipse">
            <a:avLst/>
          </a:prstGeom>
          <a:solidFill>
            <a:srgbClr val="00B0F0">
              <a:alpha val="55294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5874882" y="1981161"/>
            <a:ext cx="2111512" cy="2111512"/>
          </a:xfrm>
          <a:prstGeom prst="ellipse">
            <a:avLst/>
          </a:prstGeom>
          <a:solidFill>
            <a:srgbClr val="00B0F0">
              <a:alpha val="8000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58316B67-1A3B-9641-AFC8-636B4B774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140" y="787812"/>
            <a:ext cx="1485322" cy="210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>
            <a:extLst>
              <a:ext uri="{FF2B5EF4-FFF2-40B4-BE49-F238E27FC236}">
                <a16:creationId xmlns:a16="http://schemas.microsoft.com/office/drawing/2014/main" id="{4F81425B-3511-4542-91E7-C27AAF872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00" y="2131697"/>
            <a:ext cx="1424964" cy="178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AEF02758-61F4-1340-9B2F-039375B42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682" y="955985"/>
            <a:ext cx="1818182" cy="202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>
            <a:extLst>
              <a:ext uri="{FF2B5EF4-FFF2-40B4-BE49-F238E27FC236}">
                <a16:creationId xmlns:a16="http://schemas.microsoft.com/office/drawing/2014/main" id="{28D8245A-ADF9-2144-9D49-82F02957B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105" y="2187968"/>
            <a:ext cx="1136655" cy="185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60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418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Multi-site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study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Goal of the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project</a:t>
            </a:r>
            <a:endParaRPr lang="it-IT" sz="20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0171C5E4-AFF4-2849-9FC5-66D928B76EB2}"/>
              </a:ext>
            </a:extLst>
          </p:cNvPr>
          <p:cNvSpPr/>
          <p:nvPr/>
        </p:nvSpPr>
        <p:spPr>
          <a:xfrm>
            <a:off x="5336220" y="457920"/>
            <a:ext cx="228600" cy="2286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E505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A420B63-7A0E-C24F-9B78-ECD5476512BC}"/>
              </a:ext>
            </a:extLst>
          </p:cNvPr>
          <p:cNvSpPr txBox="1"/>
          <p:nvPr/>
        </p:nvSpPr>
        <p:spPr>
          <a:xfrm>
            <a:off x="387943" y="967530"/>
            <a:ext cx="73283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D0C494F-26BD-1148-A4F5-40FBEE331520}"/>
              </a:ext>
            </a:extLst>
          </p:cNvPr>
          <p:cNvSpPr txBox="1"/>
          <p:nvPr/>
        </p:nvSpPr>
        <p:spPr>
          <a:xfrm>
            <a:off x="387942" y="862100"/>
            <a:ext cx="673270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test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whether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single brief self-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administered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mindfulness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exercises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demonstrated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efficacy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stress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reduction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self-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administered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mindfulness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exercises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more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effective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a non-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mindful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control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stress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individuals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8A1E2F1-030A-A646-953E-051AA8504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031" y="4175970"/>
            <a:ext cx="1370724" cy="90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47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839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Multi-site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study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theoretical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framework</a:t>
            </a:r>
            <a:endParaRPr lang="it-IT" sz="20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0171C5E4-AFF4-2849-9FC5-66D928B76EB2}"/>
              </a:ext>
            </a:extLst>
          </p:cNvPr>
          <p:cNvSpPr/>
          <p:nvPr/>
        </p:nvSpPr>
        <p:spPr>
          <a:xfrm>
            <a:off x="5336220" y="457920"/>
            <a:ext cx="228600" cy="2286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E505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A420B63-7A0E-C24F-9B78-ECD5476512BC}"/>
              </a:ext>
            </a:extLst>
          </p:cNvPr>
          <p:cNvSpPr txBox="1"/>
          <p:nvPr/>
        </p:nvSpPr>
        <p:spPr>
          <a:xfrm>
            <a:off x="387943" y="967530"/>
            <a:ext cx="73283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D0C494F-26BD-1148-A4F5-40FBEE331520}"/>
              </a:ext>
            </a:extLst>
          </p:cNvPr>
          <p:cNvSpPr txBox="1"/>
          <p:nvPr/>
        </p:nvSpPr>
        <p:spPr>
          <a:xfrm>
            <a:off x="387942" y="862100"/>
            <a:ext cx="673270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mindfulness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According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Kabat-Zinn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(2003)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mindfulness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can be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meditation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emphasizes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attention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moment, with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awareness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own’s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bodily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sensations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8A1E2F1-030A-A646-953E-051AA8504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031" y="4175970"/>
            <a:ext cx="1370724" cy="901251"/>
          </a:xfrm>
          <a:prstGeom prst="rect">
            <a:avLst/>
          </a:prstGeom>
        </p:spPr>
      </p:pic>
      <p:pic>
        <p:nvPicPr>
          <p:cNvPr id="1030" name="Picture 6" descr="person in blue shorts sitting on beach shore during daytime">
            <a:extLst>
              <a:ext uri="{FF2B5EF4-FFF2-40B4-BE49-F238E27FC236}">
                <a16:creationId xmlns:a16="http://schemas.microsoft.com/office/drawing/2014/main" id="{E0A082C1-2A01-FB4C-9B93-9DA3294EF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05" y="2396721"/>
            <a:ext cx="3561396" cy="2375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884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839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Multi-site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study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theoretical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framework</a:t>
            </a:r>
            <a:endParaRPr lang="it-IT" sz="20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0171C5E4-AFF4-2849-9FC5-66D928B76EB2}"/>
              </a:ext>
            </a:extLst>
          </p:cNvPr>
          <p:cNvSpPr/>
          <p:nvPr/>
        </p:nvSpPr>
        <p:spPr>
          <a:xfrm>
            <a:off x="5336220" y="457920"/>
            <a:ext cx="228600" cy="2286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E505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A420B63-7A0E-C24F-9B78-ECD5476512BC}"/>
              </a:ext>
            </a:extLst>
          </p:cNvPr>
          <p:cNvSpPr txBox="1"/>
          <p:nvPr/>
        </p:nvSpPr>
        <p:spPr>
          <a:xfrm>
            <a:off x="387943" y="967530"/>
            <a:ext cx="73283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D0C494F-26BD-1148-A4F5-40FBEE331520}"/>
              </a:ext>
            </a:extLst>
          </p:cNvPr>
          <p:cNvSpPr txBox="1"/>
          <p:nvPr/>
        </p:nvSpPr>
        <p:spPr>
          <a:xfrm>
            <a:off x="387942" y="862100"/>
            <a:ext cx="673270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protocols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mindfulness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MBSR (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mindfulness-based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stress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reduction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MBCT (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mindfulness-based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cognitive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therapy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Expensive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Demanding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participants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commitment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8 weeks)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8A1E2F1-030A-A646-953E-051AA8504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031" y="4175970"/>
            <a:ext cx="1370724" cy="90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20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839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Multi-site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study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theoretical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framework</a:t>
            </a:r>
            <a:endParaRPr lang="it-IT" sz="20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0171C5E4-AFF4-2849-9FC5-66D928B76EB2}"/>
              </a:ext>
            </a:extLst>
          </p:cNvPr>
          <p:cNvSpPr/>
          <p:nvPr/>
        </p:nvSpPr>
        <p:spPr>
          <a:xfrm>
            <a:off x="5336220" y="457920"/>
            <a:ext cx="228600" cy="2286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E505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A420B63-7A0E-C24F-9B78-ECD5476512BC}"/>
              </a:ext>
            </a:extLst>
          </p:cNvPr>
          <p:cNvSpPr txBox="1"/>
          <p:nvPr/>
        </p:nvSpPr>
        <p:spPr>
          <a:xfrm>
            <a:off x="387943" y="967530"/>
            <a:ext cx="73283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D0C494F-26BD-1148-A4F5-40FBEE331520}"/>
              </a:ext>
            </a:extLst>
          </p:cNvPr>
          <p:cNvSpPr txBox="1"/>
          <p:nvPr/>
        </p:nvSpPr>
        <p:spPr>
          <a:xfrm>
            <a:off x="387942" y="862100"/>
            <a:ext cx="67327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reason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interventions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mindfulness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can be self-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administered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on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raise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popularity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48A1E2F1-030A-A646-953E-051AA8504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031" y="4175970"/>
            <a:ext cx="1370724" cy="901251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3CB09CAC-9D09-5842-B960-E06C8E086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07" y="2424043"/>
            <a:ext cx="1393191" cy="139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3D296F25-EE59-CC4E-B9B1-779EA8011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096" y="2424043"/>
            <a:ext cx="1393190" cy="139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E29193BD-B7BD-BC4B-9EC1-28E03A3EC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865" y="2424043"/>
            <a:ext cx="1393190" cy="139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80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0171C5E4-AFF4-2849-9FC5-66D928B76EB2}"/>
              </a:ext>
            </a:extLst>
          </p:cNvPr>
          <p:cNvSpPr/>
          <p:nvPr/>
        </p:nvSpPr>
        <p:spPr>
          <a:xfrm>
            <a:off x="5336220" y="457920"/>
            <a:ext cx="228600" cy="2286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E505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A420B63-7A0E-C24F-9B78-ECD5476512BC}"/>
              </a:ext>
            </a:extLst>
          </p:cNvPr>
          <p:cNvSpPr txBox="1"/>
          <p:nvPr/>
        </p:nvSpPr>
        <p:spPr>
          <a:xfrm>
            <a:off x="387943" y="967530"/>
            <a:ext cx="73283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D0C494F-26BD-1148-A4F5-40FBEE331520}"/>
              </a:ext>
            </a:extLst>
          </p:cNvPr>
          <p:cNvSpPr txBox="1"/>
          <p:nvPr/>
        </p:nvSpPr>
        <p:spPr>
          <a:xfrm>
            <a:off x="387942" y="862100"/>
            <a:ext cx="673270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Self-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administered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mindfulness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interventions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  </a:t>
            </a:r>
            <a:r>
              <a:rPr lang="it-IT" sz="15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endParaRPr lang="it-IT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instructor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required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Available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24/7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people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their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own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Low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cost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94147132-8686-7844-A0B5-AA1504DFE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62" y="2363006"/>
            <a:ext cx="3452538" cy="230169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37F4054-9F54-C04D-82FE-003EA8898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031" y="4175970"/>
            <a:ext cx="1370724" cy="901251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93A2A63-B557-7C48-B5AD-B0A3036FA08D}"/>
              </a:ext>
            </a:extLst>
          </p:cNvPr>
          <p:cNvSpPr txBox="1"/>
          <p:nvPr/>
        </p:nvSpPr>
        <p:spPr>
          <a:xfrm>
            <a:off x="182380" y="176911"/>
            <a:ext cx="4881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Meta-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analysis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Theoretical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framework</a:t>
            </a:r>
            <a:endParaRPr lang="it-IT" sz="20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9686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Blu verde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22263</TotalTime>
  <Words>2945</Words>
  <Application>Microsoft Macintosh PowerPoint</Application>
  <PresentationFormat>Presentazione su schermo (16:9)</PresentationFormat>
  <Paragraphs>284</Paragraphs>
  <Slides>34</Slides>
  <Notes>34</Notes>
  <HiddenSlides>3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Lato</vt:lpstr>
      <vt:lpstr>Roboto</vt:lpstr>
      <vt:lpstr>Roboto Light</vt:lpstr>
      <vt:lpstr>Tema di Office</vt:lpstr>
      <vt:lpstr>Presentazione standard di PowerPoint</vt:lpstr>
      <vt:lpstr>Presentazione standard di PowerPoint</vt:lpstr>
      <vt:lpstr>Presentazione standard di PowerPoint</vt:lpstr>
      <vt:lpstr>A large, multi-site test of self-administered mindfulness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cp:lastModifiedBy>alessandro spararacio</cp:lastModifiedBy>
  <cp:revision>677</cp:revision>
  <cp:lastPrinted>2018-02-16T15:15:12Z</cp:lastPrinted>
  <dcterms:modified xsi:type="dcterms:W3CDTF">2022-02-11T12:37:38Z</dcterms:modified>
</cp:coreProperties>
</file>